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charts/style15.xml" ContentType="application/vnd.ms-office.chartstyl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olors6.xml" ContentType="application/vnd.ms-office.chartcolor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style11.xml" ContentType="application/vnd.ms-office.chartstyl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style9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charts/colors9.xml" ContentType="application/vnd.ms-office.chartcolorstyle+xml"/>
  <Override PartName="/ppt/charts/style1.xml" ContentType="application/vnd.ms-office.chartstyle+xml"/>
  <Override PartName="/ppt/charts/style14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olors7.xml" ContentType="application/vnd.ms-office.chartcolorstyle+xml"/>
  <Override PartName="/ppt/revisionInfo.xml" ContentType="application/vnd.ms-powerpoint.revisioninfo+xml"/>
  <Override PartName="/ppt/charts/style12.xml" ContentType="application/vnd.ms-office.chart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6.xml" ContentType="application/vnd.openxmlformats-officedocument.drawingml.chart+xml"/>
  <Override PartName="/ppt/charts/colors5.xml" ContentType="application/vnd.ms-office.chartcolorstyle+xml"/>
  <Override PartName="/ppt/charts/colors15.xml" ContentType="application/vnd.ms-office.chartcolorstyle+xml"/>
  <Override PartName="/ppt/charts/style10.xml" ContentType="application/vnd.ms-office.chart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13.xml" ContentType="application/vnd.ms-office.chartcolorstyle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1.xml" ContentType="application/vnd.ms-office.chartcolorstyl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style13.xml" ContentType="application/vnd.ms-office.chart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olors14.xml" ContentType="application/vnd.ms-office.chartcolorstyl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style7.xml" ContentType="application/vnd.ms-office.chartstyle+xml"/>
  <Override PartName="/ppt/charts/colors10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2" r:id="rId3"/>
    <p:sldId id="259" r:id="rId4"/>
    <p:sldId id="260" r:id="rId5"/>
    <p:sldId id="261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92" r:id="rId18"/>
    <p:sldId id="273" r:id="rId19"/>
    <p:sldId id="274" r:id="rId20"/>
    <p:sldId id="311" r:id="rId21"/>
    <p:sldId id="275" r:id="rId22"/>
    <p:sldId id="276" r:id="rId23"/>
    <p:sldId id="277" r:id="rId24"/>
    <p:sldId id="278" r:id="rId25"/>
    <p:sldId id="289" r:id="rId26"/>
    <p:sldId id="290" r:id="rId27"/>
    <p:sldId id="291" r:id="rId28"/>
    <p:sldId id="312" r:id="rId29"/>
    <p:sldId id="280" r:id="rId30"/>
    <p:sldId id="281" r:id="rId31"/>
    <p:sldId id="282" r:id="rId32"/>
    <p:sldId id="283" r:id="rId33"/>
    <p:sldId id="284" r:id="rId34"/>
    <p:sldId id="285" r:id="rId35"/>
    <p:sldId id="309" r:id="rId36"/>
    <p:sldId id="310" r:id="rId37"/>
    <p:sldId id="287" r:id="rId38"/>
    <p:sldId id="288" r:id="rId39"/>
    <p:sldId id="293" r:id="rId40"/>
    <p:sldId id="313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6" r:id="rId52"/>
  </p:sldIdLst>
  <p:sldSz cx="12192000" cy="6858000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КОЛИЧЕСТВО ОБУЧАЮЩИХСЯ ПО УРОВНЯМ ОБРАЗОВАНИЯ</a:t>
            </a:r>
          </a:p>
        </c:rich>
      </c:tx>
      <c:layout/>
      <c:spPr>
        <a:noFill/>
        <a:ln>
          <a:noFill/>
        </a:ln>
        <a:effectLst/>
      </c:spPr>
    </c:title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начальное</c:v>
                </c:pt>
                <c:pt idx="1">
                  <c:v>основное</c:v>
                </c:pt>
                <c:pt idx="2">
                  <c:v>среднее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201</c:v>
                </c:pt>
                <c:pt idx="1">
                  <c:v>238</c:v>
                </c:pt>
                <c:pt idx="2">
                  <c:v>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87-4475-957B-D77A8529B45F}"/>
            </c:ext>
          </c:extLst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начальное</c:v>
                </c:pt>
                <c:pt idx="1">
                  <c:v>основное</c:v>
                </c:pt>
                <c:pt idx="2">
                  <c:v>среднее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204</c:v>
                </c:pt>
                <c:pt idx="1">
                  <c:v>242</c:v>
                </c:pt>
                <c:pt idx="2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87-4475-957B-D77A8529B45F}"/>
            </c:ext>
          </c:extLst>
        </c:ser>
        <c:ser>
          <c:idx val="0"/>
          <c:order val="2"/>
          <c:tx>
            <c:strRef>
              <c:f>Лист1!$E$1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начальное</c:v>
                </c:pt>
                <c:pt idx="1">
                  <c:v>основное</c:v>
                </c:pt>
                <c:pt idx="2">
                  <c:v>среднее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220</c:v>
                </c:pt>
                <c:pt idx="1">
                  <c:v>246</c:v>
                </c:pt>
                <c:pt idx="2">
                  <c:v>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87-4475-957B-D77A8529B45F}"/>
            </c:ext>
          </c:extLst>
        </c:ser>
        <c:gapWidth val="65"/>
        <c:shape val="cylinder"/>
        <c:axId val="62318464"/>
        <c:axId val="62320000"/>
        <c:axId val="0"/>
      </c:bar3DChart>
      <c:catAx>
        <c:axId val="62318464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20000"/>
        <c:crosses val="autoZero"/>
        <c:auto val="1"/>
        <c:lblAlgn val="ctr"/>
        <c:lblOffset val="100"/>
      </c:catAx>
      <c:valAx>
        <c:axId val="623200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1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spPr>
            <a:ln w="762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1">
                  <c:v>2012/2013</c:v>
                </c:pt>
                <c:pt idx="2">
                  <c:v>2013/2014</c:v>
                </c:pt>
                <c:pt idx="3">
                  <c:v>2014/2015</c:v>
                </c:pt>
                <c:pt idx="4">
                  <c:v>2015/2016</c:v>
                </c:pt>
                <c:pt idx="5">
                  <c:v>2016/2017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40.1</c:v>
                </c:pt>
                <c:pt idx="1">
                  <c:v>43.3</c:v>
                </c:pt>
                <c:pt idx="2">
                  <c:v>38.75</c:v>
                </c:pt>
                <c:pt idx="3">
                  <c:v>40.200000000000003</c:v>
                </c:pt>
                <c:pt idx="4">
                  <c:v>35.800000000000004</c:v>
                </c:pt>
                <c:pt idx="5">
                  <c:v>35.1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49-43DC-9DD3-02CB9AB971BA}"/>
            </c:ext>
          </c:extLst>
        </c:ser>
        <c:dLbls>
          <c:showVal val="1"/>
        </c:dLbls>
        <c:marker val="1"/>
        <c:axId val="110548864"/>
        <c:axId val="110550400"/>
      </c:lineChart>
      <c:catAx>
        <c:axId val="11054886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550400"/>
        <c:crosses val="autoZero"/>
        <c:auto val="1"/>
        <c:lblAlgn val="ctr"/>
        <c:lblOffset val="100"/>
      </c:catAx>
      <c:valAx>
        <c:axId val="1105504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054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1280364242185754E-2"/>
          <c:y val="4.5832381639318041E-2"/>
          <c:w val="0.88271166551274949"/>
          <c:h val="0.67423910246515251"/>
        </c:manualLayout>
      </c:layout>
      <c:barChart>
        <c:barDir val="col"/>
        <c:grouping val="clustered"/>
        <c:ser>
          <c:idx val="0"/>
          <c:order val="0"/>
          <c:tx>
            <c:strRef>
              <c:f>Лист1!$C$1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русский язык</c:v>
                </c:pt>
                <c:pt idx="1">
                  <c:v>литература 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ин. Язык</c:v>
                </c:pt>
                <c:pt idx="5">
                  <c:v>обществознание</c:v>
                </c:pt>
                <c:pt idx="6">
                  <c:v>география</c:v>
                </c:pt>
                <c:pt idx="7">
                  <c:v>биология</c:v>
                </c:pt>
                <c:pt idx="8">
                  <c:v>физика</c:v>
                </c:pt>
                <c:pt idx="9">
                  <c:v>химия</c:v>
                </c:pt>
                <c:pt idx="10">
                  <c:v>информатика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55.8</c:v>
                </c:pt>
                <c:pt idx="1">
                  <c:v>78</c:v>
                </c:pt>
                <c:pt idx="2">
                  <c:v>49</c:v>
                </c:pt>
                <c:pt idx="3">
                  <c:v>76.5</c:v>
                </c:pt>
                <c:pt idx="4">
                  <c:v>66</c:v>
                </c:pt>
                <c:pt idx="5">
                  <c:v>80</c:v>
                </c:pt>
                <c:pt idx="6">
                  <c:v>68</c:v>
                </c:pt>
                <c:pt idx="7">
                  <c:v>80</c:v>
                </c:pt>
                <c:pt idx="8">
                  <c:v>75</c:v>
                </c:pt>
                <c:pt idx="9">
                  <c:v>48.5</c:v>
                </c:pt>
                <c:pt idx="10">
                  <c:v>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87-448F-8781-26200255D218}"/>
            </c:ext>
          </c:extLst>
        </c:ser>
        <c:ser>
          <c:idx val="1"/>
          <c:order val="1"/>
          <c:tx>
            <c:strRef>
              <c:f>Лист1!$D$1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русский язык</c:v>
                </c:pt>
                <c:pt idx="1">
                  <c:v>литература 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ин. Язык</c:v>
                </c:pt>
                <c:pt idx="5">
                  <c:v>обществознание</c:v>
                </c:pt>
                <c:pt idx="6">
                  <c:v>география</c:v>
                </c:pt>
                <c:pt idx="7">
                  <c:v>биология</c:v>
                </c:pt>
                <c:pt idx="8">
                  <c:v>физика</c:v>
                </c:pt>
                <c:pt idx="9">
                  <c:v>химия</c:v>
                </c:pt>
                <c:pt idx="10">
                  <c:v>информатика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55.9</c:v>
                </c:pt>
                <c:pt idx="1">
                  <c:v>82</c:v>
                </c:pt>
                <c:pt idx="2">
                  <c:v>49</c:v>
                </c:pt>
                <c:pt idx="3">
                  <c:v>73</c:v>
                </c:pt>
                <c:pt idx="4">
                  <c:v>72</c:v>
                </c:pt>
                <c:pt idx="5">
                  <c:v>75</c:v>
                </c:pt>
                <c:pt idx="6">
                  <c:v>74</c:v>
                </c:pt>
                <c:pt idx="7">
                  <c:v>74</c:v>
                </c:pt>
                <c:pt idx="8">
                  <c:v>78</c:v>
                </c:pt>
                <c:pt idx="9">
                  <c:v>51</c:v>
                </c:pt>
                <c:pt idx="10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87-448F-8781-26200255D218}"/>
            </c:ext>
          </c:extLst>
        </c:ser>
        <c:ser>
          <c:idx val="2"/>
          <c:order val="2"/>
          <c:tx>
            <c:strRef>
              <c:f>Лист1!$E$1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русский язык</c:v>
                </c:pt>
                <c:pt idx="1">
                  <c:v>литература 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ин. Язык</c:v>
                </c:pt>
                <c:pt idx="5">
                  <c:v>обществознание</c:v>
                </c:pt>
                <c:pt idx="6">
                  <c:v>география</c:v>
                </c:pt>
                <c:pt idx="7">
                  <c:v>биология</c:v>
                </c:pt>
                <c:pt idx="8">
                  <c:v>физика</c:v>
                </c:pt>
                <c:pt idx="9">
                  <c:v>химия</c:v>
                </c:pt>
                <c:pt idx="10">
                  <c:v>информатика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53</c:v>
                </c:pt>
                <c:pt idx="1">
                  <c:v>69</c:v>
                </c:pt>
                <c:pt idx="2">
                  <c:v>42</c:v>
                </c:pt>
                <c:pt idx="3">
                  <c:v>62</c:v>
                </c:pt>
                <c:pt idx="4">
                  <c:v>72</c:v>
                </c:pt>
                <c:pt idx="5">
                  <c:v>68</c:v>
                </c:pt>
                <c:pt idx="6">
                  <c:v>66</c:v>
                </c:pt>
                <c:pt idx="7">
                  <c:v>66</c:v>
                </c:pt>
                <c:pt idx="8">
                  <c:v>69</c:v>
                </c:pt>
                <c:pt idx="9">
                  <c:v>54</c:v>
                </c:pt>
                <c:pt idx="10">
                  <c:v>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87-448F-8781-26200255D218}"/>
            </c:ext>
          </c:extLst>
        </c:ser>
        <c:dLbls>
          <c:showVal val="1"/>
        </c:dLbls>
        <c:gapWidth val="65"/>
        <c:axId val="110713088"/>
        <c:axId val="110723072"/>
      </c:barChart>
      <c:catAx>
        <c:axId val="11071308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0723072"/>
        <c:crosses val="autoZero"/>
        <c:auto val="1"/>
        <c:lblAlgn val="ctr"/>
        <c:lblOffset val="100"/>
      </c:catAx>
      <c:valAx>
        <c:axId val="11072307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1071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4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Рейтинг предметов по неуспеваемости</a:t>
            </a:r>
            <a:endParaRPr lang="en-US"/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математика</c:v>
                </c:pt>
                <c:pt idx="2">
                  <c:v>химия</c:v>
                </c:pt>
                <c:pt idx="3">
                  <c:v>история/общ</c:v>
                </c:pt>
                <c:pt idx="4">
                  <c:v>ин. Язык</c:v>
                </c:pt>
                <c:pt idx="5">
                  <c:v>информатика</c:v>
                </c:pt>
                <c:pt idx="6">
                  <c:v>география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</c:v>
                </c:pt>
                <c:pt idx="1">
                  <c:v>6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02-4B95-AF25-E9DCD2CB4A6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математика</c:v>
                </c:pt>
                <c:pt idx="2">
                  <c:v>химия</c:v>
                </c:pt>
                <c:pt idx="3">
                  <c:v>история/общ</c:v>
                </c:pt>
                <c:pt idx="4">
                  <c:v>ин. Язык</c:v>
                </c:pt>
                <c:pt idx="5">
                  <c:v>информатика</c:v>
                </c:pt>
                <c:pt idx="6">
                  <c:v>география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102-4B95-AF25-E9DCD2CB4A6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математика</c:v>
                </c:pt>
                <c:pt idx="2">
                  <c:v>химия</c:v>
                </c:pt>
                <c:pt idx="3">
                  <c:v>история/общ</c:v>
                </c:pt>
                <c:pt idx="4">
                  <c:v>ин. Язык</c:v>
                </c:pt>
                <c:pt idx="5">
                  <c:v>информатика</c:v>
                </c:pt>
                <c:pt idx="6">
                  <c:v>география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6</c:v>
                </c:pt>
                <c:pt idx="1">
                  <c:v>11</c:v>
                </c:pt>
                <c:pt idx="2">
                  <c:v>1</c:v>
                </c:pt>
                <c:pt idx="3">
                  <c:v>6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102-4B95-AF25-E9DCD2CB4A6A}"/>
            </c:ext>
          </c:extLst>
        </c:ser>
        <c:dLbls>
          <c:showVal val="1"/>
        </c:dLbls>
        <c:gapWidth val="65"/>
        <c:axId val="116877952"/>
        <c:axId val="116896128"/>
      </c:barChart>
      <c:catAx>
        <c:axId val="11687795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1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896128"/>
        <c:crosses val="autoZero"/>
        <c:auto val="1"/>
        <c:lblAlgn val="ctr"/>
        <c:lblOffset val="100"/>
      </c:catAx>
      <c:valAx>
        <c:axId val="1168961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16877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Рейтинг классов по уровню качества знаний основной школы</a:t>
            </a:r>
          </a:p>
        </c:rich>
      </c:tx>
      <c:layout/>
      <c:spPr>
        <a:noFill/>
        <a:ln>
          <a:noFill/>
        </a:ln>
        <a:effectLst/>
      </c:spPr>
    </c:title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dk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b="1"/>
                      <a:t>5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514-4FED-8BC6-A0E7E647A2B0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9"/>
              <c:layout>
                <c:manualLayout>
                  <c:x val="-6.414368184733895E-3"/>
                  <c:y val="-7.6248570339306175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 b="1">
                        <a:solidFill>
                          <a:sysClr val="windowText" lastClr="00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514-4FED-8BC6-A0E7E647A2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10а</c:v>
                </c:pt>
                <c:pt idx="11">
                  <c:v>10б</c:v>
                </c:pt>
                <c:pt idx="12">
                  <c:v>11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10</c:v>
                </c:pt>
                <c:pt idx="1">
                  <c:v>12</c:v>
                </c:pt>
                <c:pt idx="2">
                  <c:v>6</c:v>
                </c:pt>
                <c:pt idx="3">
                  <c:v>5</c:v>
                </c:pt>
                <c:pt idx="4">
                  <c:v>9</c:v>
                </c:pt>
                <c:pt idx="5">
                  <c:v>2</c:v>
                </c:pt>
                <c:pt idx="6">
                  <c:v>5</c:v>
                </c:pt>
                <c:pt idx="7">
                  <c:v>5</c:v>
                </c:pt>
                <c:pt idx="8">
                  <c:v>11</c:v>
                </c:pt>
                <c:pt idx="9">
                  <c:v>3</c:v>
                </c:pt>
                <c:pt idx="10">
                  <c:v>7</c:v>
                </c:pt>
                <c:pt idx="11">
                  <c:v>5</c:v>
                </c:pt>
                <c:pt idx="1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514-4FED-8BC6-A0E7E647A2B0}"/>
            </c:ext>
          </c:extLst>
        </c:ser>
        <c:gapWidth val="65"/>
        <c:shape val="cylinder"/>
        <c:axId val="116997120"/>
        <c:axId val="117007104"/>
        <c:axId val="0"/>
      </c:bar3DChart>
      <c:catAx>
        <c:axId val="11699712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1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7007104"/>
        <c:crosses val="autoZero"/>
        <c:auto val="1"/>
        <c:lblAlgn val="ctr"/>
        <c:lblOffset val="100"/>
      </c:catAx>
      <c:valAx>
        <c:axId val="1170071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99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3573704912300661"/>
          <c:y val="8.5102615536098325E-2"/>
          <c:w val="0.1460788957458998"/>
          <c:h val="5.9725052368861956E-2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4"/>
              <c:layout>
                <c:manualLayout>
                  <c:x val="-1.2827365045430266E-2"/>
                  <c:y val="1.1411551423275322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41-4027-8B1B-F382679D1602}"/>
                </c:ext>
              </c:extLst>
            </c:dLbl>
            <c:dLbl>
              <c:idx val="5"/>
              <c:layout>
                <c:manualLayout>
                  <c:x val="-1.2827365045430266E-2"/>
                  <c:y val="-4.6655636858270094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41-4027-8B1B-F382679D1602}"/>
                </c:ext>
              </c:extLst>
            </c:dLbl>
            <c:dLbl>
              <c:idx val="6"/>
              <c:layout>
                <c:manualLayout>
                  <c:x val="-1.0689470871191912E-2"/>
                  <c:y val="5.6627730386820396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41-4027-8B1B-F382679D1602}"/>
                </c:ext>
              </c:extLst>
            </c:dLbl>
            <c:dLbl>
              <c:idx val="7"/>
              <c:layout>
                <c:manualLayout>
                  <c:x val="-4.27578834847675E-3"/>
                  <c:y val="-0.11626610054024954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41-4027-8B1B-F382679D1602}"/>
                </c:ext>
              </c:extLst>
            </c:dLbl>
            <c:dLbl>
              <c:idx val="8"/>
              <c:layout>
                <c:manualLayout>
                  <c:x val="0"/>
                  <c:y val="1.7160329807868597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341-4027-8B1B-F382679D1602}"/>
                </c:ext>
              </c:extLst>
            </c:dLbl>
            <c:dLbl>
              <c:idx val="11"/>
              <c:layout>
                <c:manualLayout>
                  <c:x val="6.4136825227150505E-3"/>
                  <c:y val="-2.8829897268877684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341-4027-8B1B-F382679D1602}"/>
                </c:ext>
              </c:extLst>
            </c:dLbl>
            <c:dLbl>
              <c:idx val="12"/>
              <c:layout>
                <c:manualLayout>
                  <c:x val="-7.8388547504217453E-17"/>
                  <c:y val="-7.2550941192713242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41-4027-8B1B-F382679D1602}"/>
                </c:ext>
              </c:extLst>
            </c:dLbl>
            <c:dLbl>
              <c:idx val="13"/>
              <c:layout>
                <c:manualLayout>
                  <c:x val="-3.2068412613575813E-2"/>
                  <c:y val="2.8657886577055158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341-4027-8B1B-F382679D1602}"/>
                </c:ext>
              </c:extLst>
            </c:dLbl>
            <c:dLbl>
              <c:idx val="14"/>
              <c:layout>
                <c:manualLayout>
                  <c:x val="6.4136825227151311E-3"/>
                  <c:y val="1.1411551423275322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341-4027-8B1B-F382679D1602}"/>
                </c:ext>
              </c:extLst>
            </c:dLbl>
            <c:dLbl>
              <c:idx val="15"/>
              <c:layout>
                <c:manualLayout>
                  <c:x val="6.4136825227151311E-3"/>
                  <c:y val="5.6627730386820396E-3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41-4027-8B1B-F382679D1602}"/>
                </c:ext>
              </c:extLst>
            </c:dLbl>
            <c:dLbl>
              <c:idx val="16"/>
              <c:layout>
                <c:manualLayout>
                  <c:x val="-1.2827365045430266E-2"/>
                  <c:y val="-4.6706787406101555E-2"/>
                </c:manualLayout>
              </c:layout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341-4027-8B1B-F382679D16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Лист1!$A$2:$A$18</c:f>
              <c:strCache>
                <c:ptCount val="17"/>
                <c:pt idx="0">
                  <c:v>3а </c:v>
                </c:pt>
                <c:pt idx="1">
                  <c:v>3б</c:v>
                </c:pt>
                <c:pt idx="2">
                  <c:v>4а </c:v>
                </c:pt>
                <c:pt idx="3">
                  <c:v>4б </c:v>
                </c:pt>
                <c:pt idx="4">
                  <c:v>5а </c:v>
                </c:pt>
                <c:pt idx="5">
                  <c:v>5б </c:v>
                </c:pt>
                <c:pt idx="6">
                  <c:v>6а</c:v>
                </c:pt>
                <c:pt idx="7">
                  <c:v>6б</c:v>
                </c:pt>
                <c:pt idx="8">
                  <c:v>7а</c:v>
                </c:pt>
                <c:pt idx="9">
                  <c:v>7б</c:v>
                </c:pt>
                <c:pt idx="10">
                  <c:v>8а</c:v>
                </c:pt>
                <c:pt idx="11">
                  <c:v>8б</c:v>
                </c:pt>
                <c:pt idx="12">
                  <c:v>9а</c:v>
                </c:pt>
                <c:pt idx="13">
                  <c:v>9б</c:v>
                </c:pt>
                <c:pt idx="14">
                  <c:v>10А</c:v>
                </c:pt>
                <c:pt idx="15">
                  <c:v>10Б</c:v>
                </c:pt>
                <c:pt idx="16">
                  <c:v>11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4">
                  <c:v>271</c:v>
                </c:pt>
                <c:pt idx="5">
                  <c:v>89</c:v>
                </c:pt>
                <c:pt idx="6">
                  <c:v>484</c:v>
                </c:pt>
                <c:pt idx="7">
                  <c:v>138</c:v>
                </c:pt>
                <c:pt idx="8">
                  <c:v>293</c:v>
                </c:pt>
                <c:pt idx="9">
                  <c:v>70</c:v>
                </c:pt>
                <c:pt idx="10">
                  <c:v>70</c:v>
                </c:pt>
                <c:pt idx="11">
                  <c:v>871</c:v>
                </c:pt>
                <c:pt idx="12">
                  <c:v>114</c:v>
                </c:pt>
                <c:pt idx="13">
                  <c:v>972</c:v>
                </c:pt>
                <c:pt idx="14">
                  <c:v>310</c:v>
                </c:pt>
                <c:pt idx="15">
                  <c:v>403</c:v>
                </c:pt>
                <c:pt idx="16">
                  <c:v>139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8341-4027-8B1B-F382679D16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Лист1!$A$2:$A$18</c:f>
              <c:strCache>
                <c:ptCount val="17"/>
                <c:pt idx="0">
                  <c:v>3а </c:v>
                </c:pt>
                <c:pt idx="1">
                  <c:v>3б</c:v>
                </c:pt>
                <c:pt idx="2">
                  <c:v>4а </c:v>
                </c:pt>
                <c:pt idx="3">
                  <c:v>4б </c:v>
                </c:pt>
                <c:pt idx="4">
                  <c:v>5а </c:v>
                </c:pt>
                <c:pt idx="5">
                  <c:v>5б </c:v>
                </c:pt>
                <c:pt idx="6">
                  <c:v>6а</c:v>
                </c:pt>
                <c:pt idx="7">
                  <c:v>6б</c:v>
                </c:pt>
                <c:pt idx="8">
                  <c:v>7а</c:v>
                </c:pt>
                <c:pt idx="9">
                  <c:v>7б</c:v>
                </c:pt>
                <c:pt idx="10">
                  <c:v>8а</c:v>
                </c:pt>
                <c:pt idx="11">
                  <c:v>8б</c:v>
                </c:pt>
                <c:pt idx="12">
                  <c:v>9а</c:v>
                </c:pt>
                <c:pt idx="13">
                  <c:v>9б</c:v>
                </c:pt>
                <c:pt idx="14">
                  <c:v>10А</c:v>
                </c:pt>
                <c:pt idx="15">
                  <c:v>10Б</c:v>
                </c:pt>
                <c:pt idx="16">
                  <c:v>11</c:v>
                </c:pt>
              </c:strCache>
            </c:strRef>
          </c:cat>
          <c:val>
            <c:numRef>
              <c:f>Лист1!$C$2:$C$18</c:f>
              <c:numCache>
                <c:formatCode>General</c:formatCode>
                <c:ptCount val="17"/>
                <c:pt idx="2">
                  <c:v>19</c:v>
                </c:pt>
                <c:pt idx="5">
                  <c:v>21</c:v>
                </c:pt>
                <c:pt idx="6">
                  <c:v>293</c:v>
                </c:pt>
                <c:pt idx="7">
                  <c:v>272</c:v>
                </c:pt>
                <c:pt idx="8">
                  <c:v>137</c:v>
                </c:pt>
                <c:pt idx="9">
                  <c:v>669</c:v>
                </c:pt>
                <c:pt idx="10">
                  <c:v>789</c:v>
                </c:pt>
                <c:pt idx="11">
                  <c:v>0</c:v>
                </c:pt>
                <c:pt idx="12">
                  <c:v>75</c:v>
                </c:pt>
                <c:pt idx="13">
                  <c:v>1219</c:v>
                </c:pt>
                <c:pt idx="14">
                  <c:v>0</c:v>
                </c:pt>
                <c:pt idx="15">
                  <c:v>8</c:v>
                </c:pt>
                <c:pt idx="16">
                  <c:v>132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341-4027-8B1B-F382679D1602}"/>
            </c:ext>
          </c:extLst>
        </c:ser>
        <c:dLbls>
          <c:showVal val="1"/>
        </c:dLbls>
        <c:gapWidth val="65"/>
        <c:axId val="122048896"/>
        <c:axId val="122050432"/>
      </c:barChart>
      <c:catAx>
        <c:axId val="1220488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1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2050432"/>
        <c:crosses val="autoZero"/>
        <c:auto val="1"/>
        <c:lblAlgn val="ctr"/>
        <c:lblOffset val="100"/>
      </c:catAx>
      <c:valAx>
        <c:axId val="1220504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2204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2014/2015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недостаток массы тела</c:v>
                </c:pt>
                <c:pt idx="1">
                  <c:v>анемия</c:v>
                </c:pt>
                <c:pt idx="2">
                  <c:v>ожирение</c:v>
                </c:pt>
                <c:pt idx="3">
                  <c:v>болезнь органов пищеварения</c:v>
                </c:pt>
                <c:pt idx="4">
                  <c:v>болезни кожи</c:v>
                </c:pt>
                <c:pt idx="5">
                  <c:v>сахарный диабет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</c:v>
                </c:pt>
                <c:pt idx="1">
                  <c:v>5</c:v>
                </c:pt>
                <c:pt idx="2">
                  <c:v>23</c:v>
                </c:pt>
                <c:pt idx="3">
                  <c:v>21</c:v>
                </c:pt>
                <c:pt idx="4">
                  <c:v>15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2015/20162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недостаток массы тела</c:v>
                </c:pt>
                <c:pt idx="1">
                  <c:v>анемия</c:v>
                </c:pt>
                <c:pt idx="2">
                  <c:v>ожирение</c:v>
                </c:pt>
                <c:pt idx="3">
                  <c:v>болезнь органов пищеварения</c:v>
                </c:pt>
                <c:pt idx="4">
                  <c:v>болезни кожи</c:v>
                </c:pt>
                <c:pt idx="5">
                  <c:v>сахарный диабет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15</c:v>
                </c:pt>
                <c:pt idx="1">
                  <c:v>3</c:v>
                </c:pt>
                <c:pt idx="2">
                  <c:v>27</c:v>
                </c:pt>
                <c:pt idx="3">
                  <c:v>15</c:v>
                </c:pt>
                <c:pt idx="4">
                  <c:v>15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2016/2017</c:v>
                </c:pt>
              </c:strCache>
            </c:strRef>
          </c:tx>
          <c:dLbls>
            <c:dLbl>
              <c:idx val="0"/>
              <c:layout>
                <c:manualLayout>
                  <c:x val="1.4588859797323986E-2"/>
                  <c:y val="2.2577998540430186E-3"/>
                </c:manualLayout>
              </c:layout>
              <c:showVal val="1"/>
            </c:dLbl>
            <c:dLbl>
              <c:idx val="2"/>
              <c:layout>
                <c:manualLayout>
                  <c:x val="1.4588859797323986E-2"/>
                  <c:y val="-4.5155997080860363E-3"/>
                </c:manualLayout>
              </c:layout>
              <c:showVal val="1"/>
            </c:dLbl>
            <c:dLbl>
              <c:idx val="4"/>
              <c:layout>
                <c:manualLayout>
                  <c:x val="2.6746242961760553E-2"/>
                  <c:y val="-1.1288999270215091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недостаток массы тела</c:v>
                </c:pt>
                <c:pt idx="1">
                  <c:v>анемия</c:v>
                </c:pt>
                <c:pt idx="2">
                  <c:v>ожирение</c:v>
                </c:pt>
                <c:pt idx="3">
                  <c:v>болезнь органов пищеварения</c:v>
                </c:pt>
                <c:pt idx="4">
                  <c:v>болезни кожи</c:v>
                </c:pt>
                <c:pt idx="5">
                  <c:v>сахарный диабет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13</c:v>
                </c:pt>
                <c:pt idx="1">
                  <c:v>2</c:v>
                </c:pt>
                <c:pt idx="2">
                  <c:v>23</c:v>
                </c:pt>
                <c:pt idx="3">
                  <c:v>18</c:v>
                </c:pt>
                <c:pt idx="4">
                  <c:v>12</c:v>
                </c:pt>
              </c:numCache>
            </c:numRef>
          </c:val>
        </c:ser>
        <c:shape val="cylinder"/>
        <c:axId val="123127296"/>
        <c:axId val="123128832"/>
        <c:axId val="0"/>
      </c:bar3DChart>
      <c:catAx>
        <c:axId val="1231272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3128832"/>
        <c:crosses val="autoZero"/>
        <c:auto val="1"/>
        <c:lblAlgn val="ctr"/>
        <c:lblOffset val="100"/>
      </c:catAx>
      <c:valAx>
        <c:axId val="123128832"/>
        <c:scaling>
          <c:orientation val="minMax"/>
        </c:scaling>
        <c:axPos val="l"/>
        <c:majorGridlines/>
        <c:numFmt formatCode="General" sourceLinked="1"/>
        <c:tickLblPos val="nextTo"/>
        <c:crossAx val="1231272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6.6583734324876104E-2"/>
          <c:y val="5.8208712921873774E-2"/>
          <c:w val="0.88684219160104949"/>
          <c:h val="0.90369967490327496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Лист1!$A$2:$A$24</c:f>
              <c:strCache>
                <c:ptCount val="22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  <c:pt idx="3">
                  <c:v>2а</c:v>
                </c:pt>
                <c:pt idx="4">
                  <c:v>2б</c:v>
                </c:pt>
                <c:pt idx="5">
                  <c:v>3а</c:v>
                </c:pt>
                <c:pt idx="6">
                  <c:v>3б</c:v>
                </c:pt>
                <c:pt idx="7">
                  <c:v>4а</c:v>
                </c:pt>
                <c:pt idx="8">
                  <c:v>4б</c:v>
                </c:pt>
                <c:pt idx="9">
                  <c:v>5а</c:v>
                </c:pt>
                <c:pt idx="10">
                  <c:v>5б</c:v>
                </c:pt>
                <c:pt idx="11">
                  <c:v>6а</c:v>
                </c:pt>
                <c:pt idx="12">
                  <c:v>6б</c:v>
                </c:pt>
                <c:pt idx="13">
                  <c:v>7а</c:v>
                </c:pt>
                <c:pt idx="14">
                  <c:v>7б</c:v>
                </c:pt>
                <c:pt idx="15">
                  <c:v>8а</c:v>
                </c:pt>
                <c:pt idx="16">
                  <c:v>8б</c:v>
                </c:pt>
                <c:pt idx="17">
                  <c:v>9а</c:v>
                </c:pt>
                <c:pt idx="18">
                  <c:v>9б</c:v>
                </c:pt>
                <c:pt idx="19">
                  <c:v>10а</c:v>
                </c:pt>
                <c:pt idx="20">
                  <c:v>10б</c:v>
                </c:pt>
                <c:pt idx="21">
                  <c:v>11</c:v>
                </c:pt>
              </c:strCache>
            </c:strRef>
          </c:cat>
          <c:val>
            <c:numRef>
              <c:f>Лист1!$B$2:$B$24</c:f>
              <c:numCache>
                <c:formatCode>General</c:formatCode>
                <c:ptCount val="23"/>
                <c:pt idx="0">
                  <c:v>400</c:v>
                </c:pt>
                <c:pt idx="1">
                  <c:v>427</c:v>
                </c:pt>
                <c:pt idx="2">
                  <c:v>879</c:v>
                </c:pt>
                <c:pt idx="3">
                  <c:v>1319</c:v>
                </c:pt>
                <c:pt idx="4">
                  <c:v>533</c:v>
                </c:pt>
                <c:pt idx="5">
                  <c:v>660</c:v>
                </c:pt>
                <c:pt idx="6">
                  <c:v>1176</c:v>
                </c:pt>
                <c:pt idx="7">
                  <c:v>830</c:v>
                </c:pt>
                <c:pt idx="8">
                  <c:v>1475</c:v>
                </c:pt>
                <c:pt idx="9">
                  <c:v>1936</c:v>
                </c:pt>
                <c:pt idx="10">
                  <c:v>1769</c:v>
                </c:pt>
                <c:pt idx="11">
                  <c:v>2005</c:v>
                </c:pt>
                <c:pt idx="12">
                  <c:v>1501</c:v>
                </c:pt>
                <c:pt idx="13">
                  <c:v>2554</c:v>
                </c:pt>
                <c:pt idx="14">
                  <c:v>2499</c:v>
                </c:pt>
                <c:pt idx="15">
                  <c:v>1782</c:v>
                </c:pt>
                <c:pt idx="16">
                  <c:v>1911</c:v>
                </c:pt>
                <c:pt idx="17">
                  <c:v>2223</c:v>
                </c:pt>
                <c:pt idx="18">
                  <c:v>1601</c:v>
                </c:pt>
                <c:pt idx="19">
                  <c:v>1304</c:v>
                </c:pt>
                <c:pt idx="20">
                  <c:v>1336</c:v>
                </c:pt>
                <c:pt idx="21">
                  <c:v>1110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0623-44A3-B553-94696C2A3673}"/>
            </c:ext>
          </c:extLst>
        </c:ser>
        <c:gapWidth val="182"/>
        <c:axId val="123158912"/>
        <c:axId val="123160448"/>
      </c:barChart>
      <c:catAx>
        <c:axId val="12315891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3160448"/>
        <c:crosses val="autoZero"/>
        <c:auto val="1"/>
        <c:lblAlgn val="ctr"/>
        <c:lblOffset val="100"/>
      </c:catAx>
      <c:valAx>
        <c:axId val="12316044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3158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3355333187518243"/>
          <c:y val="0.79572775424732567"/>
          <c:w val="0.1384487095363082"/>
          <c:h val="4.061400267204866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201/2013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низкое</c:v>
                </c:pt>
                <c:pt idx="1">
                  <c:v>ниже среднего</c:v>
                </c:pt>
                <c:pt idx="2">
                  <c:v>среднее</c:v>
                </c:pt>
                <c:pt idx="3">
                  <c:v>выше среднего</c:v>
                </c:pt>
                <c:pt idx="4">
                  <c:v>высокое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>
                  <c:v>299</c:v>
                </c:pt>
                <c:pt idx="3">
                  <c:v>109</c:v>
                </c:pt>
                <c:pt idx="4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2013/2014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низкое</c:v>
                </c:pt>
                <c:pt idx="1">
                  <c:v>ниже среднего</c:v>
                </c:pt>
                <c:pt idx="2">
                  <c:v>среднее</c:v>
                </c:pt>
                <c:pt idx="3">
                  <c:v>выше среднего</c:v>
                </c:pt>
                <c:pt idx="4">
                  <c:v>высокое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14</c:v>
                </c:pt>
                <c:pt idx="1">
                  <c:v>27</c:v>
                </c:pt>
                <c:pt idx="2">
                  <c:v>333</c:v>
                </c:pt>
                <c:pt idx="3">
                  <c:v>93</c:v>
                </c:pt>
                <c:pt idx="4">
                  <c:v>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2014/2015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низкое</c:v>
                </c:pt>
                <c:pt idx="1">
                  <c:v>ниже среднего</c:v>
                </c:pt>
                <c:pt idx="2">
                  <c:v>среднее</c:v>
                </c:pt>
                <c:pt idx="3">
                  <c:v>выше среднего</c:v>
                </c:pt>
                <c:pt idx="4">
                  <c:v>высокое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</c:v>
                </c:pt>
                <c:pt idx="1">
                  <c:v>24</c:v>
                </c:pt>
                <c:pt idx="2">
                  <c:v>319</c:v>
                </c:pt>
                <c:pt idx="3">
                  <c:v>106</c:v>
                </c:pt>
                <c:pt idx="4">
                  <c:v>50</c:v>
                </c:pt>
              </c:numCache>
            </c:numRef>
          </c:val>
        </c:ser>
        <c:axId val="123192064"/>
        <c:axId val="123193600"/>
      </c:barChart>
      <c:catAx>
        <c:axId val="123192064"/>
        <c:scaling>
          <c:orientation val="minMax"/>
        </c:scaling>
        <c:axPos val="b"/>
        <c:tickLblPos val="nextTo"/>
        <c:crossAx val="123193600"/>
        <c:crosses val="autoZero"/>
        <c:auto val="1"/>
        <c:lblAlgn val="ctr"/>
        <c:lblOffset val="100"/>
      </c:catAx>
      <c:valAx>
        <c:axId val="123193600"/>
        <c:scaling>
          <c:orientation val="minMax"/>
        </c:scaling>
        <c:axPos val="l"/>
        <c:majorGridlines/>
        <c:numFmt formatCode="General" sourceLinked="1"/>
        <c:tickLblPos val="nextTo"/>
        <c:crossAx val="12319206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К-ВО ОБУЧАЮЩИХСЯ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к-во обучающихся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2013/2014</c:v>
                </c:pt>
                <c:pt idx="1">
                  <c:v>2014/2015</c:v>
                </c:pt>
                <c:pt idx="2">
                  <c:v>2015/2016</c:v>
                </c:pt>
                <c:pt idx="3">
                  <c:v>2016/2017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498</c:v>
                </c:pt>
                <c:pt idx="1">
                  <c:v>503</c:v>
                </c:pt>
                <c:pt idx="2">
                  <c:v>500</c:v>
                </c:pt>
                <c:pt idx="3">
                  <c:v>517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A3-4500-8CC7-8E2C80C52069}"/>
            </c:ext>
          </c:extLst>
        </c:ser>
        <c:dLbls>
          <c:showVal val="1"/>
        </c:dLbls>
        <c:marker val="1"/>
        <c:axId val="63496576"/>
        <c:axId val="63498112"/>
      </c:lineChart>
      <c:catAx>
        <c:axId val="634965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498112"/>
        <c:crosses val="autoZero"/>
        <c:auto val="1"/>
        <c:lblAlgn val="ctr"/>
        <c:lblOffset val="100"/>
      </c:catAx>
      <c:valAx>
        <c:axId val="6349811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63496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Многодетные семьи</c:v>
                </c:pt>
                <c:pt idx="1">
                  <c:v>Одинокие матери</c:v>
                </c:pt>
                <c:pt idx="2">
                  <c:v>Дети под опекой </c:v>
                </c:pt>
                <c:pt idx="3">
                  <c:v>сироты</c:v>
                </c:pt>
                <c:pt idx="4">
                  <c:v>дети инвалиды</c:v>
                </c:pt>
                <c:pt idx="5">
                  <c:v>Малообеспеченные семьи</c:v>
                </c:pt>
                <c:pt idx="6">
                  <c:v>  на учете в ПДН</c:v>
                </c:pt>
                <c:pt idx="7">
                  <c:v>стоящие на ВШК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34</c:v>
                </c:pt>
                <c:pt idx="1">
                  <c:v>152</c:v>
                </c:pt>
                <c:pt idx="2">
                  <c:v>9</c:v>
                </c:pt>
                <c:pt idx="3">
                  <c:v>3</c:v>
                </c:pt>
                <c:pt idx="4">
                  <c:v>1</c:v>
                </c:pt>
                <c:pt idx="5">
                  <c:v>100</c:v>
                </c:pt>
                <c:pt idx="6">
                  <c:v>2</c:v>
                </c:pt>
                <c:pt idx="7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08-4D94-B911-5BD30883C3A6}"/>
            </c:ext>
          </c:extLst>
        </c:ser>
        <c:ser>
          <c:idx val="3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Многодетные семьи</c:v>
                </c:pt>
                <c:pt idx="1">
                  <c:v>Одинокие матери</c:v>
                </c:pt>
                <c:pt idx="2">
                  <c:v>Дети под опекой </c:v>
                </c:pt>
                <c:pt idx="3">
                  <c:v>сироты</c:v>
                </c:pt>
                <c:pt idx="4">
                  <c:v>дети инвалиды</c:v>
                </c:pt>
                <c:pt idx="5">
                  <c:v>Малообеспеченные семьи</c:v>
                </c:pt>
                <c:pt idx="6">
                  <c:v>  на учете в ПДН</c:v>
                </c:pt>
                <c:pt idx="7">
                  <c:v>стоящие на ВШК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37</c:v>
                </c:pt>
                <c:pt idx="1">
                  <c:v>152</c:v>
                </c:pt>
                <c:pt idx="2">
                  <c:v>9</c:v>
                </c:pt>
                <c:pt idx="3">
                  <c:v>4</c:v>
                </c:pt>
                <c:pt idx="4">
                  <c:v>1</c:v>
                </c:pt>
                <c:pt idx="5">
                  <c:v>120</c:v>
                </c:pt>
                <c:pt idx="6">
                  <c:v>4</c:v>
                </c:pt>
                <c:pt idx="7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508-4D94-B911-5BD30883C3A6}"/>
            </c:ext>
          </c:extLst>
        </c:ser>
        <c:ser>
          <c:idx val="1"/>
          <c:order val="2"/>
          <c:tx>
            <c:strRef>
              <c:f>Лист1!$D$1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5"/>
              <c:layout>
                <c:manualLayout>
                  <c:x val="1.0689470871191719E-2"/>
                  <c:y val="-4.008819402685909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08-4D94-B911-5BD30883C3A6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FB5810E0-CD21-4FBC-98AB-F29C9930E389}" type="VALUE">
                      <a:rPr lang="en-US">
                        <a:solidFill>
                          <a:srgbClr val="FF0000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0508-4D94-B911-5BD30883C3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Многодетные семьи</c:v>
                </c:pt>
                <c:pt idx="1">
                  <c:v>Одинокие матери</c:v>
                </c:pt>
                <c:pt idx="2">
                  <c:v>Дети под опекой </c:v>
                </c:pt>
                <c:pt idx="3">
                  <c:v>сироты</c:v>
                </c:pt>
                <c:pt idx="4">
                  <c:v>дети инвалиды</c:v>
                </c:pt>
                <c:pt idx="5">
                  <c:v>Малообеспеченные семьи</c:v>
                </c:pt>
                <c:pt idx="6">
                  <c:v>  на учете в ПДН</c:v>
                </c:pt>
                <c:pt idx="7">
                  <c:v>стоящие на ВШК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37</c:v>
                </c:pt>
                <c:pt idx="1">
                  <c:v>163</c:v>
                </c:pt>
                <c:pt idx="2">
                  <c:v>9</c:v>
                </c:pt>
                <c:pt idx="3">
                  <c:v>5</c:v>
                </c:pt>
                <c:pt idx="4">
                  <c:v>1</c:v>
                </c:pt>
                <c:pt idx="5">
                  <c:v>145</c:v>
                </c:pt>
                <c:pt idx="6">
                  <c:v>6</c:v>
                </c:pt>
                <c:pt idx="7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508-4D94-B911-5BD30883C3A6}"/>
            </c:ext>
          </c:extLst>
        </c:ser>
        <c:gapWidth val="65"/>
        <c:shape val="cylinder"/>
        <c:axId val="68205568"/>
        <c:axId val="67961600"/>
        <c:axId val="0"/>
      </c:bar3DChart>
      <c:catAx>
        <c:axId val="6820556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961600"/>
        <c:crosses val="autoZero"/>
        <c:auto val="1"/>
        <c:lblAlgn val="ctr"/>
        <c:lblOffset val="100"/>
      </c:catAx>
      <c:valAx>
        <c:axId val="679616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8205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2013/2014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высшая категория</c:v>
                </c:pt>
                <c:pt idx="1">
                  <c:v>первая категория</c:v>
                </c:pt>
                <c:pt idx="2">
                  <c:v>соответствие З/Д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18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460-4C75-9C77-7181457E551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высшая категория</c:v>
                </c:pt>
                <c:pt idx="1">
                  <c:v>первая категория</c:v>
                </c:pt>
                <c:pt idx="2">
                  <c:v>соответствие З/Д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</c:v>
                </c:pt>
                <c:pt idx="1">
                  <c:v>13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60-4C75-9C77-7181457E551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высшая категория</c:v>
                </c:pt>
                <c:pt idx="1">
                  <c:v>первая категория</c:v>
                </c:pt>
                <c:pt idx="2">
                  <c:v>соответствие З/Д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17</c:v>
                </c:pt>
                <c:pt idx="1">
                  <c:v>11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60-4C75-9C77-7181457E551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высшая категория</c:v>
                </c:pt>
                <c:pt idx="1">
                  <c:v>первая категория</c:v>
                </c:pt>
                <c:pt idx="2">
                  <c:v>соответствие З/Д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18</c:v>
                </c:pt>
                <c:pt idx="1">
                  <c:v>12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460-4C75-9C77-7181457E5513}"/>
            </c:ext>
          </c:extLst>
        </c:ser>
        <c:dLbls>
          <c:showVal val="1"/>
        </c:dLbls>
        <c:gapWidth val="65"/>
        <c:axId val="68358912"/>
        <c:axId val="68360448"/>
      </c:barChart>
      <c:catAx>
        <c:axId val="6835891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8360448"/>
        <c:crosses val="autoZero"/>
        <c:auto val="1"/>
        <c:lblAlgn val="ctr"/>
        <c:lblOffset val="100"/>
      </c:catAx>
      <c:valAx>
        <c:axId val="6836044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68358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2.4767801857585141E-2"/>
          <c:w val="0.94942528735632181"/>
          <c:h val="0.76440294808350195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2012/2013</c:v>
                </c:pt>
                <c:pt idx="1">
                  <c:v>2013/2014</c:v>
                </c:pt>
                <c:pt idx="2">
                  <c:v>2014/2015</c:v>
                </c:pt>
                <c:pt idx="3">
                  <c:v>2015/2016</c:v>
                </c:pt>
                <c:pt idx="4">
                  <c:v>2016/2017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</c:v>
                </c:pt>
                <c:pt idx="1">
                  <c:v>100</c:v>
                </c:pt>
                <c:pt idx="2">
                  <c:v>99</c:v>
                </c:pt>
                <c:pt idx="3">
                  <c:v>99.5</c:v>
                </c:pt>
                <c:pt idx="4">
                  <c:v>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9F-4AA3-BB25-D30F3EB91E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знаний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2012/2013</c:v>
                </c:pt>
                <c:pt idx="1">
                  <c:v>2013/2014</c:v>
                </c:pt>
                <c:pt idx="2">
                  <c:v>2014/2015</c:v>
                </c:pt>
                <c:pt idx="3">
                  <c:v>2015/2016</c:v>
                </c:pt>
                <c:pt idx="4">
                  <c:v>2016/2017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51</c:v>
                </c:pt>
                <c:pt idx="2">
                  <c:v>65.400000000000006</c:v>
                </c:pt>
                <c:pt idx="3">
                  <c:v>66</c:v>
                </c:pt>
                <c:pt idx="4">
                  <c:v>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D9F-4AA3-BB25-D30F3EB91E34}"/>
            </c:ext>
          </c:extLst>
        </c:ser>
        <c:dLbls>
          <c:showVal val="1"/>
        </c:dLbls>
        <c:marker val="1"/>
        <c:axId val="77657600"/>
        <c:axId val="77659136"/>
      </c:lineChart>
      <c:catAx>
        <c:axId val="7765760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659136"/>
        <c:crosses val="autoZero"/>
        <c:auto val="1"/>
        <c:lblAlgn val="ctr"/>
        <c:lblOffset val="100"/>
      </c:catAx>
      <c:valAx>
        <c:axId val="776591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77657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2015/16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2а</c:v>
                </c:pt>
                <c:pt idx="1">
                  <c:v>2б</c:v>
                </c:pt>
                <c:pt idx="2">
                  <c:v>3а</c:v>
                </c:pt>
                <c:pt idx="3">
                  <c:v>3б</c:v>
                </c:pt>
                <c:pt idx="4">
                  <c:v>4а</c:v>
                </c:pt>
                <c:pt idx="5">
                  <c:v>4б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</c:v>
                </c:pt>
                <c:pt idx="1">
                  <c:v>19</c:v>
                </c:pt>
                <c:pt idx="2">
                  <c:v>16</c:v>
                </c:pt>
                <c:pt idx="3">
                  <c:v>21</c:v>
                </c:pt>
                <c:pt idx="4">
                  <c:v>12</c:v>
                </c:pt>
                <c:pt idx="5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F70-434B-9959-C6974A30673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2а</c:v>
                </c:pt>
                <c:pt idx="1">
                  <c:v>2б</c:v>
                </c:pt>
                <c:pt idx="2">
                  <c:v>3а</c:v>
                </c:pt>
                <c:pt idx="3">
                  <c:v>3б</c:v>
                </c:pt>
                <c:pt idx="4">
                  <c:v>4а</c:v>
                </c:pt>
                <c:pt idx="5">
                  <c:v>4б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12</c:v>
                </c:pt>
                <c:pt idx="1">
                  <c:v>15</c:v>
                </c:pt>
                <c:pt idx="2">
                  <c:v>16</c:v>
                </c:pt>
                <c:pt idx="3">
                  <c:v>16</c:v>
                </c:pt>
                <c:pt idx="4">
                  <c:v>18</c:v>
                </c:pt>
                <c:pt idx="5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F70-434B-9959-C6974A30673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17.02.2016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2а</c:v>
                </c:pt>
                <c:pt idx="1">
                  <c:v>2б</c:v>
                </c:pt>
                <c:pt idx="2">
                  <c:v>3а</c:v>
                </c:pt>
                <c:pt idx="3">
                  <c:v>3б</c:v>
                </c:pt>
                <c:pt idx="4">
                  <c:v>4а</c:v>
                </c:pt>
                <c:pt idx="5">
                  <c:v>4б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15</c:v>
                </c:pt>
                <c:pt idx="1">
                  <c:v>16</c:v>
                </c:pt>
                <c:pt idx="2">
                  <c:v>13</c:v>
                </c:pt>
                <c:pt idx="3">
                  <c:v>15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F70-434B-9959-C6974A306735}"/>
            </c:ext>
          </c:extLst>
        </c:ser>
        <c:gapWidth val="65"/>
        <c:shape val="cylinder"/>
        <c:axId val="89053440"/>
        <c:axId val="83886080"/>
        <c:axId val="0"/>
      </c:bar3DChart>
      <c:catAx>
        <c:axId val="8905344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1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3886080"/>
        <c:crosses val="autoZero"/>
        <c:auto val="1"/>
        <c:lblAlgn val="ctr"/>
        <c:lblOffset val="100"/>
      </c:catAx>
      <c:valAx>
        <c:axId val="838860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05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ЗНАНИЙ В %  В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2016/2017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2А</c:v>
                </c:pt>
                <c:pt idx="1">
                  <c:v>2Б</c:v>
                </c:pt>
                <c:pt idx="2">
                  <c:v>3А</c:v>
                </c:pt>
                <c:pt idx="3">
                  <c:v>3Б</c:v>
                </c:pt>
                <c:pt idx="4">
                  <c:v>4А</c:v>
                </c:pt>
                <c:pt idx="5">
                  <c:v>4Б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57</c:v>
                </c:pt>
                <c:pt idx="1">
                  <c:v>56</c:v>
                </c:pt>
                <c:pt idx="2">
                  <c:v>50</c:v>
                </c:pt>
                <c:pt idx="3">
                  <c:v>58</c:v>
                </c:pt>
                <c:pt idx="4">
                  <c:v>65</c:v>
                </c:pt>
                <c:pt idx="5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BB-49C6-9CBF-296C52A86292}"/>
            </c:ext>
          </c:extLst>
        </c:ser>
        <c:dLbls>
          <c:showVal val="1"/>
        </c:dLbls>
        <c:gapWidth val="65"/>
        <c:axId val="84036224"/>
        <c:axId val="84046208"/>
      </c:barChart>
      <c:catAx>
        <c:axId val="840362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1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046208"/>
        <c:crosses val="autoZero"/>
        <c:auto val="1"/>
        <c:lblAlgn val="ctr"/>
        <c:lblOffset val="100"/>
      </c:catAx>
      <c:valAx>
        <c:axId val="8404620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8403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7.1726450860309127E-2"/>
          <c:y val="4.4057617797775318E-2"/>
          <c:w val="0.77224464129483894"/>
          <c:h val="0.8565310586176732"/>
        </c:manualLayout>
      </c:layout>
      <c:barChart>
        <c:barDir val="col"/>
        <c:grouping val="clustered"/>
        <c:ser>
          <c:idx val="2"/>
          <c:order val="0"/>
          <c:tx>
            <c:strRef>
              <c:f>Лист1!$D$1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русский язык</c:v>
                </c:pt>
                <c:pt idx="1">
                  <c:v>математика</c:v>
                </c:pt>
                <c:pt idx="2">
                  <c:v>литер. чтение</c:v>
                </c:pt>
                <c:pt idx="3">
                  <c:v>ин.язык</c:v>
                </c:pt>
                <c:pt idx="4">
                  <c:v>окр. мир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73.3</c:v>
                </c:pt>
                <c:pt idx="1">
                  <c:v>72.5</c:v>
                </c:pt>
                <c:pt idx="2">
                  <c:v>93</c:v>
                </c:pt>
                <c:pt idx="3">
                  <c:v>87</c:v>
                </c:pt>
                <c:pt idx="4">
                  <c:v>87.8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34-4774-9B6E-C7457C276A60}"/>
            </c:ext>
          </c:extLst>
        </c:ser>
        <c:ser>
          <c:idx val="3"/>
          <c:order val="1"/>
          <c:tx>
            <c:strRef>
              <c:f>Лист1!$E$1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русский язык</c:v>
                </c:pt>
                <c:pt idx="1">
                  <c:v>математика</c:v>
                </c:pt>
                <c:pt idx="2">
                  <c:v>литер. чтение</c:v>
                </c:pt>
                <c:pt idx="3">
                  <c:v>ин.язык</c:v>
                </c:pt>
                <c:pt idx="4">
                  <c:v>окр. мир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68</c:v>
                </c:pt>
                <c:pt idx="1">
                  <c:v>75.8</c:v>
                </c:pt>
                <c:pt idx="2">
                  <c:v>92</c:v>
                </c:pt>
                <c:pt idx="3">
                  <c:v>81</c:v>
                </c:pt>
                <c:pt idx="4">
                  <c:v>86.8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34-4774-9B6E-C7457C276A60}"/>
            </c:ext>
          </c:extLst>
        </c:ser>
        <c:ser>
          <c:idx val="0"/>
          <c:order val="2"/>
          <c:tx>
            <c:strRef>
              <c:f>Лист1!$F$1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русский язык</c:v>
                </c:pt>
                <c:pt idx="1">
                  <c:v>математика</c:v>
                </c:pt>
                <c:pt idx="2">
                  <c:v>литер. чтение</c:v>
                </c:pt>
                <c:pt idx="3">
                  <c:v>ин.язык</c:v>
                </c:pt>
                <c:pt idx="4">
                  <c:v>окр. мир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64</c:v>
                </c:pt>
                <c:pt idx="1">
                  <c:v>65</c:v>
                </c:pt>
                <c:pt idx="2">
                  <c:v>87</c:v>
                </c:pt>
                <c:pt idx="3">
                  <c:v>80</c:v>
                </c:pt>
                <c:pt idx="4">
                  <c:v>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634-4774-9B6E-C7457C276A60}"/>
            </c:ext>
          </c:extLst>
        </c:ser>
        <c:dLbls>
          <c:showVal val="1"/>
        </c:dLbls>
        <c:gapWidth val="65"/>
        <c:axId val="105145472"/>
        <c:axId val="105147008"/>
      </c:barChart>
      <c:catAx>
        <c:axId val="10514547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5147008"/>
        <c:crosses val="autoZero"/>
        <c:auto val="1"/>
        <c:lblAlgn val="ctr"/>
        <c:lblOffset val="100"/>
      </c:catAx>
      <c:valAx>
        <c:axId val="10514700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05145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54713178591170319"/>
          <c:y val="6.4948038160126094E-3"/>
          <c:w val="0.3954869162557812"/>
          <c:h val="0.12630756936143633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2"/>
          <c:order val="0"/>
          <c:tx>
            <c:strRef>
              <c:f>Лист1!$E$1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  <c:pt idx="5">
                  <c:v>10 класс</c:v>
                </c:pt>
                <c:pt idx="6">
                  <c:v>11 КЛАСС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42</c:v>
                </c:pt>
                <c:pt idx="1">
                  <c:v>34</c:v>
                </c:pt>
                <c:pt idx="2">
                  <c:v>24</c:v>
                </c:pt>
                <c:pt idx="3">
                  <c:v>22</c:v>
                </c:pt>
                <c:pt idx="4">
                  <c:v>33</c:v>
                </c:pt>
                <c:pt idx="5">
                  <c:v>58</c:v>
                </c:pt>
                <c:pt idx="6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64-4A76-BD65-872745293A72}"/>
            </c:ext>
          </c:extLst>
        </c:ser>
        <c:ser>
          <c:idx val="0"/>
          <c:order val="1"/>
          <c:tx>
            <c:strRef>
              <c:f>Лист1!$F$1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  <c:pt idx="5">
                  <c:v>10 класс</c:v>
                </c:pt>
                <c:pt idx="6">
                  <c:v>11 КЛАСС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0">
                  <c:v>29.8</c:v>
                </c:pt>
                <c:pt idx="1">
                  <c:v>28.9</c:v>
                </c:pt>
                <c:pt idx="2">
                  <c:v>24.4</c:v>
                </c:pt>
                <c:pt idx="3">
                  <c:v>22.6</c:v>
                </c:pt>
                <c:pt idx="4">
                  <c:v>23</c:v>
                </c:pt>
                <c:pt idx="5">
                  <c:v>52.6</c:v>
                </c:pt>
                <c:pt idx="6">
                  <c:v>41.4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64-4A76-BD65-872745293A72}"/>
            </c:ext>
          </c:extLst>
        </c:ser>
        <c:ser>
          <c:idx val="1"/>
          <c:order val="2"/>
          <c:tx>
            <c:strRef>
              <c:f>Лист1!$G$1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  <c:pt idx="5">
                  <c:v>10 класс</c:v>
                </c:pt>
                <c:pt idx="6">
                  <c:v>11 КЛАСС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0">
                  <c:v>40.700000000000003</c:v>
                </c:pt>
                <c:pt idx="1">
                  <c:v>23.9</c:v>
                </c:pt>
                <c:pt idx="2">
                  <c:v>22.5</c:v>
                </c:pt>
                <c:pt idx="3">
                  <c:v>24</c:v>
                </c:pt>
                <c:pt idx="4">
                  <c:v>25.9</c:v>
                </c:pt>
                <c:pt idx="5">
                  <c:v>34.4</c:v>
                </c:pt>
                <c:pt idx="6">
                  <c:v>46.7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64-4A76-BD65-872745293A72}"/>
            </c:ext>
          </c:extLst>
        </c:ser>
        <c:dLbls>
          <c:showVal val="1"/>
        </c:dLbls>
        <c:gapWidth val="65"/>
        <c:axId val="110096768"/>
        <c:axId val="110098304"/>
      </c:barChart>
      <c:catAx>
        <c:axId val="11009676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098304"/>
        <c:crosses val="autoZero"/>
        <c:auto val="1"/>
        <c:lblAlgn val="ctr"/>
        <c:lblOffset val="100"/>
      </c:catAx>
      <c:valAx>
        <c:axId val="1100983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10096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522475385298271"/>
          <c:y val="2.4120268534904354E-2"/>
          <c:w val="0.48086729657649552"/>
          <c:h val="6.0032021321365411E-2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500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024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4009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1986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8819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1828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9027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981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886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038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6031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432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622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832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083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674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838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413BC3-E674-4686-B52A-DDABE477A7FA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79CC52-DB5B-4061-B9C9-D7D4C7F36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87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44BF9C-F337-4AF9-B79C-40A9D7335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3218" y="275491"/>
            <a:ext cx="6625885" cy="3818208"/>
          </a:xfrm>
        </p:spPr>
        <p:txBody>
          <a:bodyPr>
            <a:normAutofit/>
          </a:bodyPr>
          <a:lstStyle/>
          <a:p>
            <a:r>
              <a:rPr lang="ru-RU" sz="4000" b="1" i="1" dirty="0"/>
              <a:t>Публичный отчет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i="1" dirty="0"/>
              <a:t>о результативности работы </a:t>
            </a:r>
            <a:br>
              <a:rPr lang="ru-RU" sz="4000" b="1" i="1" dirty="0"/>
            </a:br>
            <a:r>
              <a:rPr lang="ru-RU" sz="4000" b="1" i="1" dirty="0"/>
              <a:t>МБОУ «СОШ № 9» г. Сафоново </a:t>
            </a:r>
            <a:br>
              <a:rPr lang="ru-RU" sz="4000" b="1" i="1" dirty="0"/>
            </a:br>
            <a:r>
              <a:rPr lang="ru-RU" sz="4000" b="1" i="1" dirty="0"/>
              <a:t>в 2016/2017 учебном году	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4CDC602-C1EB-4E39-A799-33B23A67E5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5883" y="4937760"/>
            <a:ext cx="5219466" cy="1920240"/>
          </a:xfrm>
        </p:spPr>
        <p:txBody>
          <a:bodyPr/>
          <a:lstStyle/>
          <a:p>
            <a:r>
              <a:rPr lang="ru-RU" b="1" i="1" dirty="0">
                <a:latin typeface="Segoe Print" panose="02000600000000000000" pitchFamily="2" charset="0"/>
              </a:rPr>
              <a:t>Директор школы:</a:t>
            </a:r>
          </a:p>
          <a:p>
            <a:r>
              <a:rPr lang="ru-RU" b="1" i="1" dirty="0" err="1">
                <a:latin typeface="Segoe Print" panose="02000600000000000000" pitchFamily="2" charset="0"/>
              </a:rPr>
              <a:t>Тимашкова</a:t>
            </a:r>
            <a:r>
              <a:rPr lang="ru-RU" b="1" i="1" dirty="0">
                <a:latin typeface="Segoe Print" panose="02000600000000000000" pitchFamily="2" charset="0"/>
              </a:rPr>
              <a:t> Л.В.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="" xmlns:a16="http://schemas.microsoft.com/office/drawing/2014/main" id="{E6A7AE62-A554-4D1B-9C4B-411915E6A0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311" y="275491"/>
            <a:ext cx="5819201" cy="4364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77880754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C0859B2-7577-4E5D-A1BE-D21C836F6E23}"/>
              </a:ext>
            </a:extLst>
          </p:cNvPr>
          <p:cNvSpPr/>
          <p:nvPr/>
        </p:nvSpPr>
        <p:spPr>
          <a:xfrm>
            <a:off x="1153552" y="287658"/>
            <a:ext cx="10663310" cy="261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УРОВНЯ ОБРАЗОВАТЕЛЬНОЙ ПОДГОТОВКИ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НАЧАЛЬНОЙ ШКОЛЕ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20A0DF8D-5425-4522-A6F3-93E4E2492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55469146"/>
              </p:ext>
            </p:extLst>
          </p:nvPr>
        </p:nvGraphicFramePr>
        <p:xfrm>
          <a:off x="1153552" y="2940148"/>
          <a:ext cx="10663310" cy="2644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06573">
                  <a:extLst>
                    <a:ext uri="{9D8B030D-6E8A-4147-A177-3AD203B41FA5}">
                      <a16:colId xmlns="" xmlns:a16="http://schemas.microsoft.com/office/drawing/2014/main" val="3032126387"/>
                    </a:ext>
                  </a:extLst>
                </a:gridCol>
                <a:gridCol w="5556737">
                  <a:extLst>
                    <a:ext uri="{9D8B030D-6E8A-4147-A177-3AD203B41FA5}">
                      <a16:colId xmlns="" xmlns:a16="http://schemas.microsoft.com/office/drawing/2014/main" val="1733417310"/>
                    </a:ext>
                  </a:extLst>
                </a:gridCol>
              </a:tblGrid>
              <a:tr h="86352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accent4"/>
                          </a:solidFill>
                          <a:effectLst/>
                        </a:rPr>
                        <a:t>Школа России</a:t>
                      </a:r>
                      <a:endParaRPr lang="ru-RU" sz="44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УМК Гармония</a:t>
                      </a:r>
                      <a:endParaRPr lang="ru-RU" sz="4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68369407"/>
                  </a:ext>
                </a:extLst>
              </a:tr>
              <a:tr h="17809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accent4"/>
                          </a:solidFill>
                          <a:effectLst/>
                        </a:rPr>
                        <a:t>1-а,в 2-а, 3-б, 4-б</a:t>
                      </a:r>
                      <a:endParaRPr lang="ru-RU" sz="44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1-б, 2-б, 3-а,4-а</a:t>
                      </a:r>
                      <a:endParaRPr lang="ru-RU" sz="4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43623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456778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29DB19F2-BE6B-4948-B01A-87B3A74D9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00189784"/>
              </p:ext>
            </p:extLst>
          </p:nvPr>
        </p:nvGraphicFramePr>
        <p:xfrm>
          <a:off x="1406769" y="562708"/>
          <a:ext cx="10536702" cy="5683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4015">
                  <a:extLst>
                    <a:ext uri="{9D8B030D-6E8A-4147-A177-3AD203B41FA5}">
                      <a16:colId xmlns="" xmlns:a16="http://schemas.microsoft.com/office/drawing/2014/main" val="3672470450"/>
                    </a:ext>
                  </a:extLst>
                </a:gridCol>
                <a:gridCol w="1875971">
                  <a:extLst>
                    <a:ext uri="{9D8B030D-6E8A-4147-A177-3AD203B41FA5}">
                      <a16:colId xmlns="" xmlns:a16="http://schemas.microsoft.com/office/drawing/2014/main" val="3796823454"/>
                    </a:ext>
                  </a:extLst>
                </a:gridCol>
                <a:gridCol w="1795572">
                  <a:extLst>
                    <a:ext uri="{9D8B030D-6E8A-4147-A177-3AD203B41FA5}">
                      <a16:colId xmlns="" xmlns:a16="http://schemas.microsoft.com/office/drawing/2014/main" val="2125313999"/>
                    </a:ext>
                  </a:extLst>
                </a:gridCol>
                <a:gridCol w="1795572">
                  <a:extLst>
                    <a:ext uri="{9D8B030D-6E8A-4147-A177-3AD203B41FA5}">
                      <a16:colId xmlns="" xmlns:a16="http://schemas.microsoft.com/office/drawing/2014/main" val="237730410"/>
                    </a:ext>
                  </a:extLst>
                </a:gridCol>
                <a:gridCol w="1795572">
                  <a:extLst>
                    <a:ext uri="{9D8B030D-6E8A-4147-A177-3AD203B41FA5}">
                      <a16:colId xmlns="" xmlns:a16="http://schemas.microsoft.com/office/drawing/2014/main" val="4072540185"/>
                    </a:ext>
                  </a:extLst>
                </a:gridCol>
              </a:tblGrid>
              <a:tr h="491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2013-2014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2014-2015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2015-2016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</a:rPr>
                        <a:t>2016-2017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58242438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 начало года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81464067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На конец года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48587349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Прибыло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26812776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Выбыло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97471410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Аттестовано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64248435"/>
                  </a:ext>
                </a:extLst>
              </a:tr>
              <a:tr h="561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Из них на «5»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14516881"/>
                  </a:ext>
                </a:extLst>
              </a:tr>
              <a:tr h="561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На «4» и «5»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16624406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Усл. переведенных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14359065"/>
                  </a:ext>
                </a:extLst>
              </a:tr>
              <a:tr h="4911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% успеваемости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99,5%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62400384"/>
                  </a:ext>
                </a:extLst>
              </a:tr>
              <a:tr h="631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% качества знаний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65,4%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66%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sz="28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61590966"/>
                  </a:ext>
                </a:extLst>
              </a:tr>
            </a:tbl>
          </a:graphicData>
        </a:graphic>
      </p:graphicFrame>
      <p:sp>
        <p:nvSpPr>
          <p:cNvPr id="5" name="Стрелка: вниз 4">
            <a:extLst>
              <a:ext uri="{FF2B5EF4-FFF2-40B4-BE49-F238E27FC236}">
                <a16:creationId xmlns="" xmlns:a16="http://schemas.microsoft.com/office/drawing/2014/main" id="{31A91270-D1D4-430F-846C-040EA3DD2432}"/>
              </a:ext>
            </a:extLst>
          </p:cNvPr>
          <p:cNvSpPr/>
          <p:nvPr/>
        </p:nvSpPr>
        <p:spPr>
          <a:xfrm>
            <a:off x="11633982" y="5739618"/>
            <a:ext cx="558018" cy="111838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низ 5">
            <a:extLst>
              <a:ext uri="{FF2B5EF4-FFF2-40B4-BE49-F238E27FC236}">
                <a16:creationId xmlns="" xmlns:a16="http://schemas.microsoft.com/office/drawing/2014/main" id="{18C57DED-5279-4CE8-AC98-F9A9AE7F1C16}"/>
              </a:ext>
            </a:extLst>
          </p:cNvPr>
          <p:cNvSpPr/>
          <p:nvPr/>
        </p:nvSpPr>
        <p:spPr>
          <a:xfrm>
            <a:off x="11633982" y="3727938"/>
            <a:ext cx="168812" cy="267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="" xmlns:a16="http://schemas.microsoft.com/office/drawing/2014/main" id="{7A571007-27BE-4715-83B3-95EE3DF32015}"/>
              </a:ext>
            </a:extLst>
          </p:cNvPr>
          <p:cNvSpPr/>
          <p:nvPr/>
        </p:nvSpPr>
        <p:spPr>
          <a:xfrm>
            <a:off x="11633982" y="4178105"/>
            <a:ext cx="168812" cy="2954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="" xmlns:a16="http://schemas.microsoft.com/office/drawing/2014/main" id="{8F7446AE-3184-4770-98DA-53B33009A594}"/>
              </a:ext>
            </a:extLst>
          </p:cNvPr>
          <p:cNvSpPr/>
          <p:nvPr/>
        </p:nvSpPr>
        <p:spPr>
          <a:xfrm>
            <a:off x="11633982" y="4733778"/>
            <a:ext cx="168812" cy="267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="" xmlns:a16="http://schemas.microsoft.com/office/drawing/2014/main" id="{E2EE64CB-9644-48B9-B651-E6979447D943}"/>
              </a:ext>
            </a:extLst>
          </p:cNvPr>
          <p:cNvSpPr/>
          <p:nvPr/>
        </p:nvSpPr>
        <p:spPr>
          <a:xfrm>
            <a:off x="11633982" y="5271868"/>
            <a:ext cx="168812" cy="267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7043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6ECC7BC5-0A3C-4DEF-B679-049EBE60E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98475"/>
            <a:ext cx="10018713" cy="106914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УСПЕВАЕМОСТИ И КАЧЕСТВА ЗНАНИЙ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DCE33D33-0B2D-4364-8C41-9C56313E87FC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639062825"/>
              </p:ext>
            </p:extLst>
          </p:nvPr>
        </p:nvGraphicFramePr>
        <p:xfrm>
          <a:off x="1814732" y="1575582"/>
          <a:ext cx="10086536" cy="4656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740617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CE8166C-EE1E-40E4-992B-17551014E2CC}"/>
              </a:ext>
            </a:extLst>
          </p:cNvPr>
          <p:cNvSpPr/>
          <p:nvPr/>
        </p:nvSpPr>
        <p:spPr>
          <a:xfrm>
            <a:off x="3588573" y="294504"/>
            <a:ext cx="532434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КЛАССОВ ПО КАЧЕСТВУ ЗНАНИЙ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B3FAFD55-170F-4B92-9BCF-D66CF68FF854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62786836"/>
              </p:ext>
            </p:extLst>
          </p:nvPr>
        </p:nvGraphicFramePr>
        <p:xfrm>
          <a:off x="1772529" y="801858"/>
          <a:ext cx="9973994" cy="5683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5584888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D9DA57CD-BA5E-40E0-AB92-5B8D329257F4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480389152"/>
              </p:ext>
            </p:extLst>
          </p:nvPr>
        </p:nvGraphicFramePr>
        <p:xfrm>
          <a:off x="1744394" y="534572"/>
          <a:ext cx="10156873" cy="5697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7133830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F4DA19D-7733-4A6A-8AC2-DC29868CB1BB}"/>
              </a:ext>
            </a:extLst>
          </p:cNvPr>
          <p:cNvSpPr/>
          <p:nvPr/>
        </p:nvSpPr>
        <p:spPr>
          <a:xfrm>
            <a:off x="1308986" y="210097"/>
            <a:ext cx="10198385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знаний по предметам во 2-4 классах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EBC40D8C-B176-4DEF-BA79-15D3B443F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67239897"/>
              </p:ext>
            </p:extLst>
          </p:nvPr>
        </p:nvGraphicFramePr>
        <p:xfrm>
          <a:off x="1744395" y="703385"/>
          <a:ext cx="10241282" cy="54160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0247">
                  <a:extLst>
                    <a:ext uri="{9D8B030D-6E8A-4147-A177-3AD203B41FA5}">
                      <a16:colId xmlns="" xmlns:a16="http://schemas.microsoft.com/office/drawing/2014/main" val="1226872288"/>
                    </a:ext>
                  </a:extLst>
                </a:gridCol>
                <a:gridCol w="868695">
                  <a:extLst>
                    <a:ext uri="{9D8B030D-6E8A-4147-A177-3AD203B41FA5}">
                      <a16:colId xmlns="" xmlns:a16="http://schemas.microsoft.com/office/drawing/2014/main" val="3544611298"/>
                    </a:ext>
                  </a:extLst>
                </a:gridCol>
                <a:gridCol w="838858">
                  <a:extLst>
                    <a:ext uri="{9D8B030D-6E8A-4147-A177-3AD203B41FA5}">
                      <a16:colId xmlns="" xmlns:a16="http://schemas.microsoft.com/office/drawing/2014/main" val="2620518895"/>
                    </a:ext>
                  </a:extLst>
                </a:gridCol>
                <a:gridCol w="868695">
                  <a:extLst>
                    <a:ext uri="{9D8B030D-6E8A-4147-A177-3AD203B41FA5}">
                      <a16:colId xmlns="" xmlns:a16="http://schemas.microsoft.com/office/drawing/2014/main" val="732937643"/>
                    </a:ext>
                  </a:extLst>
                </a:gridCol>
                <a:gridCol w="868695">
                  <a:extLst>
                    <a:ext uri="{9D8B030D-6E8A-4147-A177-3AD203B41FA5}">
                      <a16:colId xmlns="" xmlns:a16="http://schemas.microsoft.com/office/drawing/2014/main" val="2178557505"/>
                    </a:ext>
                  </a:extLst>
                </a:gridCol>
                <a:gridCol w="838858">
                  <a:extLst>
                    <a:ext uri="{9D8B030D-6E8A-4147-A177-3AD203B41FA5}">
                      <a16:colId xmlns="" xmlns:a16="http://schemas.microsoft.com/office/drawing/2014/main" val="3569179050"/>
                    </a:ext>
                  </a:extLst>
                </a:gridCol>
                <a:gridCol w="822792">
                  <a:extLst>
                    <a:ext uri="{9D8B030D-6E8A-4147-A177-3AD203B41FA5}">
                      <a16:colId xmlns="" xmlns:a16="http://schemas.microsoft.com/office/drawing/2014/main" val="568806922"/>
                    </a:ext>
                  </a:extLst>
                </a:gridCol>
                <a:gridCol w="822792">
                  <a:extLst>
                    <a:ext uri="{9D8B030D-6E8A-4147-A177-3AD203B41FA5}">
                      <a16:colId xmlns="" xmlns:a16="http://schemas.microsoft.com/office/drawing/2014/main" val="624881752"/>
                    </a:ext>
                  </a:extLst>
                </a:gridCol>
                <a:gridCol w="838858">
                  <a:extLst>
                    <a:ext uri="{9D8B030D-6E8A-4147-A177-3AD203B41FA5}">
                      <a16:colId xmlns="" xmlns:a16="http://schemas.microsoft.com/office/drawing/2014/main" val="2134509371"/>
                    </a:ext>
                  </a:extLst>
                </a:gridCol>
                <a:gridCol w="822792">
                  <a:extLst>
                    <a:ext uri="{9D8B030D-6E8A-4147-A177-3AD203B41FA5}">
                      <a16:colId xmlns="" xmlns:a16="http://schemas.microsoft.com/office/drawing/2014/main" val="248738698"/>
                    </a:ext>
                  </a:extLst>
                </a:gridCol>
              </a:tblGrid>
              <a:tr h="1753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Ин. яз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Окруж. Мир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физкультура</a:t>
                      </a:r>
                    </a:p>
                  </a:txBody>
                  <a:tcPr marL="68580" marR="68580" marT="0" marB="0" vert="vert270"/>
                </a:tc>
                <a:extLst>
                  <a:ext uri="{0D108BD9-81ED-4DB2-BD59-A6C34878D82A}">
                    <a16:rowId xmlns="" xmlns:a16="http://schemas.microsoft.com/office/drawing/2014/main" val="627318528"/>
                  </a:ext>
                </a:extLst>
              </a:tr>
              <a:tr h="501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17044266"/>
                  </a:ext>
                </a:extLst>
              </a:tr>
              <a:tr h="501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68584834"/>
                  </a:ext>
                </a:extLst>
              </a:tr>
              <a:tr h="501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3а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89320943"/>
                  </a:ext>
                </a:extLst>
              </a:tr>
              <a:tr h="539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40784020"/>
                  </a:ext>
                </a:extLst>
              </a:tr>
              <a:tr h="539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21848019"/>
                  </a:ext>
                </a:extLst>
              </a:tr>
              <a:tr h="539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46115190"/>
                  </a:ext>
                </a:extLst>
              </a:tr>
              <a:tr h="539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в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12484467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4E4D83C-3B68-440C-9B2C-ADA14812B687}"/>
              </a:ext>
            </a:extLst>
          </p:cNvPr>
          <p:cNvSpPr/>
          <p:nvPr/>
        </p:nvSpPr>
        <p:spPr>
          <a:xfrm>
            <a:off x="2189870" y="6072618"/>
            <a:ext cx="8065477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классов :</a:t>
            </a:r>
            <a:endParaRPr lang="ru-RU" sz="24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Начальная  школа  – 4а,  3б,  2б,  2а,  4б,   3а</a:t>
            </a:r>
            <a:endParaRPr lang="ru-RU" sz="24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04448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C4FE906-829D-4106-A935-5D05337A5AC4}"/>
              </a:ext>
            </a:extLst>
          </p:cNvPr>
          <p:cNvSpPr/>
          <p:nvPr/>
        </p:nvSpPr>
        <p:spPr>
          <a:xfrm>
            <a:off x="1223889" y="216662"/>
            <a:ext cx="10339754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качества знаний по предметам  по годам обучения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17D91033-0763-4A85-934B-89BDBD460EC8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01032152"/>
              </p:ext>
            </p:extLst>
          </p:nvPr>
        </p:nvGraphicFramePr>
        <p:xfrm>
          <a:off x="1941342" y="858129"/>
          <a:ext cx="9931790" cy="586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65619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B6B0AA01-D68C-4115-B0CA-E0DA49232425}"/>
              </a:ext>
            </a:extLst>
          </p:cNvPr>
          <p:cNvGraphicFramePr>
            <a:graphicFrameLocks noGrp="1"/>
          </p:cNvGraphicFramePr>
          <p:nvPr/>
        </p:nvGraphicFramePr>
        <p:xfrm>
          <a:off x="1055077" y="844063"/>
          <a:ext cx="10592971" cy="27394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8653">
                  <a:extLst>
                    <a:ext uri="{9D8B030D-6E8A-4147-A177-3AD203B41FA5}">
                      <a16:colId xmlns="" xmlns:a16="http://schemas.microsoft.com/office/drawing/2014/main" val="1022581430"/>
                    </a:ext>
                  </a:extLst>
                </a:gridCol>
                <a:gridCol w="4288198">
                  <a:extLst>
                    <a:ext uri="{9D8B030D-6E8A-4147-A177-3AD203B41FA5}">
                      <a16:colId xmlns="" xmlns:a16="http://schemas.microsoft.com/office/drawing/2014/main" val="1914392361"/>
                    </a:ext>
                  </a:extLst>
                </a:gridCol>
                <a:gridCol w="2688767">
                  <a:extLst>
                    <a:ext uri="{9D8B030D-6E8A-4147-A177-3AD203B41FA5}">
                      <a16:colId xmlns="" xmlns:a16="http://schemas.microsoft.com/office/drawing/2014/main" val="2402102092"/>
                    </a:ext>
                  </a:extLst>
                </a:gridCol>
                <a:gridCol w="2617353">
                  <a:extLst>
                    <a:ext uri="{9D8B030D-6E8A-4147-A177-3AD203B41FA5}">
                      <a16:colId xmlns="" xmlns:a16="http://schemas.microsoft.com/office/drawing/2014/main" val="2601052718"/>
                    </a:ext>
                  </a:extLst>
                </a:gridCol>
              </a:tblGrid>
              <a:tr h="3265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призёр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73818735"/>
                  </a:ext>
                </a:extLst>
              </a:tr>
              <a:tr h="3265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Окружающий мир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– 4б, 1-4а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83061396"/>
                  </a:ext>
                </a:extLst>
              </a:tr>
              <a:tr h="6681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1 -4б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– 4а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2- 3а, 1- 3б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21047553"/>
                  </a:ext>
                </a:extLst>
              </a:tr>
              <a:tr h="3265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– 4а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87503"/>
                  </a:ext>
                </a:extLst>
              </a:tr>
              <a:tr h="6681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1-3а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1 - 4а, 1- 4б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1-3а, 1-3б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11378400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D9F984E-3330-4167-BDB4-918A38FFC9F8}"/>
              </a:ext>
            </a:extLst>
          </p:cNvPr>
          <p:cNvSpPr/>
          <p:nvPr/>
        </p:nvSpPr>
        <p:spPr>
          <a:xfrm>
            <a:off x="492369" y="0"/>
            <a:ext cx="11324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Результаты участия в муниципальной предметной олимпиаде 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 начальной  школе</a:t>
            </a:r>
            <a:endParaRPr lang="ru-RU" sz="2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B6E5B06E-1CB0-4EC5-840C-AABA2A773265}"/>
              </a:ext>
            </a:extLst>
          </p:cNvPr>
          <p:cNvSpPr/>
          <p:nvPr/>
        </p:nvSpPr>
        <p:spPr>
          <a:xfrm>
            <a:off x="1852246" y="4324428"/>
            <a:ext cx="9401908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по количеству победителей и призеров:       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4а – 8, 4б – 4, 3а – 4, 3б - 2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71836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2AA3471-FF30-4E36-A177-B6BA52656D74}"/>
              </a:ext>
            </a:extLst>
          </p:cNvPr>
          <p:cNvSpPr/>
          <p:nvPr/>
        </p:nvSpPr>
        <p:spPr>
          <a:xfrm>
            <a:off x="1800665" y="464234"/>
            <a:ext cx="9692640" cy="4972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Внеурочная деятельность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2016-2017 учебном году  внеурочная деятельность в начальной школе организована по всем направлениям программы. В школе работает  62кружка в рамках внеурочной деятельности( в прошлом году 39), задействовано практически все ученики начальной школы.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Реализуется  внеурочная деятельность  учителями  школы. В этом учебном году  в этом направлении работали Петрова О.Г., Коровина И.Н., Кузьмина О.П.,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Кудачёва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С.А.,  Тимофеева Ж.А., Кабанова З.А.,.,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Устимчук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Т.М.,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Винокурова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Н.А., Лёвкина Н.В.,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Бобылькова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И.И.,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Куртенкова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М.С..,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Солоненкова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Г.Н., Косенкова М.И.,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Ларькова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Н.В.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Мардахаева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С.А., Зимина Л.Н.,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Винокурова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Н.А. Внеурочная деятельность становится привычной реальностью школьной жизни.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95393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410F425-2A02-497D-8A14-AEE468648DBE}"/>
              </a:ext>
            </a:extLst>
          </p:cNvPr>
          <p:cNvSpPr/>
          <p:nvPr/>
        </p:nvSpPr>
        <p:spPr>
          <a:xfrm>
            <a:off x="1688123" y="701526"/>
            <a:ext cx="9861451" cy="1182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УРОВНЯ ОБРАЗОВАТЕЛЬНОЙ ПОДГОТОВКИ  К ОБУЧЕНИЮ</a:t>
            </a:r>
          </a:p>
          <a:p>
            <a:pPr algn="ctr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ОСНОВНОЙ ШКОЛЕ</a:t>
            </a:r>
          </a:p>
          <a:p>
            <a:pPr algn="ctr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Адаптация – 5-х классов</a:t>
            </a:r>
            <a:endParaRPr lang="ru-RU" sz="20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601468B7-96D7-4D4C-9AF7-F1A34C969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4627707"/>
              </p:ext>
            </p:extLst>
          </p:nvPr>
        </p:nvGraphicFramePr>
        <p:xfrm>
          <a:off x="1434905" y="2180492"/>
          <a:ext cx="10044330" cy="3812345"/>
        </p:xfrm>
        <a:graphic>
          <a:graphicData uri="http://schemas.openxmlformats.org/drawingml/2006/table">
            <a:tbl>
              <a:tblPr firstRow="1" firstCol="1" bandRow="1"/>
              <a:tblGrid>
                <a:gridCol w="1745886">
                  <a:extLst>
                    <a:ext uri="{9D8B030D-6E8A-4147-A177-3AD203B41FA5}">
                      <a16:colId xmlns="" xmlns:a16="http://schemas.microsoft.com/office/drawing/2014/main" val="390991282"/>
                    </a:ext>
                  </a:extLst>
                </a:gridCol>
                <a:gridCol w="2261887">
                  <a:extLst>
                    <a:ext uri="{9D8B030D-6E8A-4147-A177-3AD203B41FA5}">
                      <a16:colId xmlns="" xmlns:a16="http://schemas.microsoft.com/office/drawing/2014/main" val="146156919"/>
                    </a:ext>
                  </a:extLst>
                </a:gridCol>
                <a:gridCol w="2035504">
                  <a:extLst>
                    <a:ext uri="{9D8B030D-6E8A-4147-A177-3AD203B41FA5}">
                      <a16:colId xmlns="" xmlns:a16="http://schemas.microsoft.com/office/drawing/2014/main" val="2319999252"/>
                    </a:ext>
                  </a:extLst>
                </a:gridCol>
                <a:gridCol w="1990810">
                  <a:extLst>
                    <a:ext uri="{9D8B030D-6E8A-4147-A177-3AD203B41FA5}">
                      <a16:colId xmlns="" xmlns:a16="http://schemas.microsoft.com/office/drawing/2014/main" val="2252738866"/>
                    </a:ext>
                  </a:extLst>
                </a:gridCol>
                <a:gridCol w="2010243">
                  <a:extLst>
                    <a:ext uri="{9D8B030D-6E8A-4147-A177-3AD203B41FA5}">
                      <a16:colId xmlns="" xmlns:a16="http://schemas.microsoft.com/office/drawing/2014/main" val="1443558899"/>
                    </a:ext>
                  </a:extLst>
                </a:gridCol>
              </a:tblGrid>
              <a:tr h="544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 обучения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Успеваемость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Качество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Отличники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79434178"/>
                  </a:ext>
                </a:extLst>
              </a:tr>
              <a:tr h="5446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16558255"/>
                  </a:ext>
                </a:extLst>
              </a:tr>
              <a:tr h="5446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2016 - 2017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19168536"/>
                  </a:ext>
                </a:extLst>
              </a:tr>
              <a:tr h="5446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4-б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59%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11850995"/>
                  </a:ext>
                </a:extLst>
              </a:tr>
              <a:tr h="5446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5-б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2016 - 2017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44,4%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37097266"/>
                  </a:ext>
                </a:extLst>
              </a:tr>
              <a:tr h="1089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2015/16 </a:t>
                      </a: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//</a:t>
                      </a: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2016/17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 </a:t>
                      </a: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98%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64% 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40,7%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54589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968581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CAAB40B-8C2C-448A-8260-4903A3709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617785"/>
            <a:ext cx="10018713" cy="417341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i="1" dirty="0"/>
              <a:t>Школа  - это мастерская, где формируется мысль </a:t>
            </a:r>
          </a:p>
          <a:p>
            <a:pPr marL="0" indent="0" algn="r">
              <a:buNone/>
            </a:pPr>
            <a:r>
              <a:rPr lang="ru-RU" sz="3200" b="1" i="1" dirty="0"/>
              <a:t>подрастающего поколения,</a:t>
            </a:r>
          </a:p>
          <a:p>
            <a:pPr marL="0" indent="0" algn="r">
              <a:buNone/>
            </a:pPr>
            <a:r>
              <a:rPr lang="ru-RU" sz="3200" b="1" i="1" dirty="0"/>
              <a:t>надо крепко держать её в руках,</a:t>
            </a:r>
          </a:p>
          <a:p>
            <a:pPr marL="0" indent="0" algn="r">
              <a:buNone/>
            </a:pPr>
            <a:r>
              <a:rPr lang="ru-RU" sz="3200" b="1" i="1" dirty="0"/>
              <a:t>если не хочешь выпустить из рук будущее.</a:t>
            </a:r>
          </a:p>
          <a:p>
            <a:pPr algn="r"/>
            <a:endParaRPr lang="ru-RU" sz="3200" b="1" i="1" dirty="0"/>
          </a:p>
          <a:p>
            <a:pPr marL="0" indent="0" algn="r">
              <a:buNone/>
            </a:pPr>
            <a:r>
              <a:rPr lang="ru-RU" sz="3200" b="1" i="1" dirty="0"/>
              <a:t>Анри Барбюс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900887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КАЧЕСТВА ЗНАНИЙ ПО ЧЕТВЕРТЯМ: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05345" y="1385456"/>
          <a:ext cx="10501745" cy="4779816"/>
        </p:xfrm>
        <a:graphic>
          <a:graphicData uri="http://schemas.openxmlformats.org/drawingml/2006/table">
            <a:tbl>
              <a:tblPr/>
              <a:tblGrid>
                <a:gridCol w="987522"/>
                <a:gridCol w="1276097"/>
                <a:gridCol w="2123172"/>
                <a:gridCol w="2543418"/>
                <a:gridCol w="2186082"/>
                <a:gridCol w="1385454"/>
              </a:tblGrid>
              <a:tr h="1593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К-во</a:t>
                      </a:r>
                      <a:endParaRPr lang="ru-RU" sz="3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3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/>
                          <a:ea typeface="Times New Roman"/>
                          <a:cs typeface="Times New Roman"/>
                        </a:rPr>
                        <a:t>1 четверть</a:t>
                      </a:r>
                      <a:endParaRPr lang="ru-RU" sz="3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>
                          <a:latin typeface="Times New Roman"/>
                          <a:ea typeface="Times New Roman"/>
                          <a:cs typeface="Times New Roman"/>
                        </a:rPr>
                        <a:t>полугодие</a:t>
                      </a:r>
                      <a:endParaRPr lang="ru-RU" sz="36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40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5А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Calibri"/>
                          <a:cs typeface="Times New Roman"/>
                        </a:rPr>
                        <a:t>69%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 55%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40%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/>
                          <a:ea typeface="Times New Roman"/>
                          <a:cs typeface="Times New Roman"/>
                        </a:rPr>
                        <a:t>37%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5Б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Calibri"/>
                          <a:cs typeface="Times New Roman"/>
                        </a:rPr>
                        <a:t>59%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 50%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E8C9014A-C7C6-462E-94DE-FD558DDB28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770689"/>
              </p:ext>
            </p:extLst>
          </p:nvPr>
        </p:nvGraphicFramePr>
        <p:xfrm>
          <a:off x="1538515" y="1698172"/>
          <a:ext cx="10174512" cy="48100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186">
                  <a:extLst>
                    <a:ext uri="{9D8B030D-6E8A-4147-A177-3AD203B41FA5}">
                      <a16:colId xmlns="" xmlns:a16="http://schemas.microsoft.com/office/drawing/2014/main" val="3848116986"/>
                    </a:ext>
                  </a:extLst>
                </a:gridCol>
                <a:gridCol w="920956">
                  <a:extLst>
                    <a:ext uri="{9D8B030D-6E8A-4147-A177-3AD203B41FA5}">
                      <a16:colId xmlns="" xmlns:a16="http://schemas.microsoft.com/office/drawing/2014/main" val="1211953612"/>
                    </a:ext>
                  </a:extLst>
                </a:gridCol>
                <a:gridCol w="939972">
                  <a:extLst>
                    <a:ext uri="{9D8B030D-6E8A-4147-A177-3AD203B41FA5}">
                      <a16:colId xmlns="" xmlns:a16="http://schemas.microsoft.com/office/drawing/2014/main" val="72589285"/>
                    </a:ext>
                  </a:extLst>
                </a:gridCol>
                <a:gridCol w="1379229">
                  <a:extLst>
                    <a:ext uri="{9D8B030D-6E8A-4147-A177-3AD203B41FA5}">
                      <a16:colId xmlns="" xmlns:a16="http://schemas.microsoft.com/office/drawing/2014/main" val="2455094543"/>
                    </a:ext>
                  </a:extLst>
                </a:gridCol>
                <a:gridCol w="1136798">
                  <a:extLst>
                    <a:ext uri="{9D8B030D-6E8A-4147-A177-3AD203B41FA5}">
                      <a16:colId xmlns="" xmlns:a16="http://schemas.microsoft.com/office/drawing/2014/main" val="868003120"/>
                    </a:ext>
                  </a:extLst>
                </a:gridCol>
                <a:gridCol w="1432299">
                  <a:extLst>
                    <a:ext uri="{9D8B030D-6E8A-4147-A177-3AD203B41FA5}">
                      <a16:colId xmlns="" xmlns:a16="http://schemas.microsoft.com/office/drawing/2014/main" val="460249087"/>
                    </a:ext>
                  </a:extLst>
                </a:gridCol>
                <a:gridCol w="1432299">
                  <a:extLst>
                    <a:ext uri="{9D8B030D-6E8A-4147-A177-3AD203B41FA5}">
                      <a16:colId xmlns="" xmlns:a16="http://schemas.microsoft.com/office/drawing/2014/main" val="3451844527"/>
                    </a:ext>
                  </a:extLst>
                </a:gridCol>
                <a:gridCol w="1168773">
                  <a:extLst>
                    <a:ext uri="{9D8B030D-6E8A-4147-A177-3AD203B41FA5}">
                      <a16:colId xmlns="" xmlns:a16="http://schemas.microsoft.com/office/drawing/2014/main" val="831534630"/>
                    </a:ext>
                  </a:extLst>
                </a:gridCol>
              </a:tblGrid>
              <a:tr h="35538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49820631"/>
                  </a:ext>
                </a:extLst>
              </a:tr>
              <a:tr h="727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10аб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62035879"/>
                  </a:ext>
                </a:extLst>
              </a:tr>
              <a:tr h="727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2013/2014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63410638"/>
                  </a:ext>
                </a:extLst>
              </a:tr>
              <a:tr h="727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2014/2015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38475329"/>
                  </a:ext>
                </a:extLst>
              </a:tr>
              <a:tr h="727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2015/2016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29,8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22,6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52,6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05612644"/>
                  </a:ext>
                </a:extLst>
              </a:tr>
              <a:tr h="727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2016/2017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40,7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23,9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22,5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25,9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34,4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67658677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049544E4-614F-434B-802B-39602097565D}"/>
              </a:ext>
            </a:extLst>
          </p:cNvPr>
          <p:cNvSpPr/>
          <p:nvPr/>
        </p:nvSpPr>
        <p:spPr>
          <a:xfrm>
            <a:off x="3265715" y="502928"/>
            <a:ext cx="6096000" cy="9916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качества знаний по классам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и средней школы за 3 года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: вниз 8">
            <a:extLst>
              <a:ext uri="{FF2B5EF4-FFF2-40B4-BE49-F238E27FC236}">
                <a16:creationId xmlns="" xmlns:a16="http://schemas.microsoft.com/office/drawing/2014/main" id="{41FEFB62-0A81-4290-AC88-911D5DFF0790}"/>
              </a:ext>
            </a:extLst>
          </p:cNvPr>
          <p:cNvSpPr/>
          <p:nvPr/>
        </p:nvSpPr>
        <p:spPr>
          <a:xfrm>
            <a:off x="11582400" y="5341257"/>
            <a:ext cx="609600" cy="10740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4601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DA234342-F6A4-4261-96FB-69904C671598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776434670"/>
              </p:ext>
            </p:extLst>
          </p:nvPr>
        </p:nvGraphicFramePr>
        <p:xfrm>
          <a:off x="1596571" y="435429"/>
          <a:ext cx="10029372" cy="590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056449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AA21E1C0-FF46-4E00-BE17-B1D65F9D6DC1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540558472"/>
              </p:ext>
            </p:extLst>
          </p:nvPr>
        </p:nvGraphicFramePr>
        <p:xfrm>
          <a:off x="2002971" y="493487"/>
          <a:ext cx="9637486" cy="5936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6849871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BED482C4-9B7C-4B4D-AD98-A9F2431BC920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633334448"/>
              </p:ext>
            </p:extLst>
          </p:nvPr>
        </p:nvGraphicFramePr>
        <p:xfrm>
          <a:off x="-112542" y="309488"/>
          <a:ext cx="12191999" cy="654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339423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BAF6DE7-554E-4600-B407-893F5A1E815B}"/>
              </a:ext>
            </a:extLst>
          </p:cNvPr>
          <p:cNvSpPr/>
          <p:nvPr/>
        </p:nvSpPr>
        <p:spPr>
          <a:xfrm>
            <a:off x="3487105" y="0"/>
            <a:ext cx="4570675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знаний по предметам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1D3E8B13-A8B3-4B0E-BA48-9E63AD65F1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0357058"/>
              </p:ext>
            </p:extLst>
          </p:nvPr>
        </p:nvGraphicFramePr>
        <p:xfrm>
          <a:off x="0" y="556590"/>
          <a:ext cx="12192000" cy="6621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153">
                  <a:extLst>
                    <a:ext uri="{9D8B030D-6E8A-4147-A177-3AD203B41FA5}">
                      <a16:colId xmlns="" xmlns:a16="http://schemas.microsoft.com/office/drawing/2014/main" val="506718187"/>
                    </a:ext>
                  </a:extLst>
                </a:gridCol>
                <a:gridCol w="925667">
                  <a:extLst>
                    <a:ext uri="{9D8B030D-6E8A-4147-A177-3AD203B41FA5}">
                      <a16:colId xmlns="" xmlns:a16="http://schemas.microsoft.com/office/drawing/2014/main" val="4070962915"/>
                    </a:ext>
                  </a:extLst>
                </a:gridCol>
                <a:gridCol w="719745">
                  <a:extLst>
                    <a:ext uri="{9D8B030D-6E8A-4147-A177-3AD203B41FA5}">
                      <a16:colId xmlns="" xmlns:a16="http://schemas.microsoft.com/office/drawing/2014/main" val="625898620"/>
                    </a:ext>
                  </a:extLst>
                </a:gridCol>
                <a:gridCol w="719745">
                  <a:extLst>
                    <a:ext uri="{9D8B030D-6E8A-4147-A177-3AD203B41FA5}">
                      <a16:colId xmlns="" xmlns:a16="http://schemas.microsoft.com/office/drawing/2014/main" val="525065506"/>
                    </a:ext>
                  </a:extLst>
                </a:gridCol>
                <a:gridCol w="720587">
                  <a:extLst>
                    <a:ext uri="{9D8B030D-6E8A-4147-A177-3AD203B41FA5}">
                      <a16:colId xmlns="" xmlns:a16="http://schemas.microsoft.com/office/drawing/2014/main" val="2744953474"/>
                    </a:ext>
                  </a:extLst>
                </a:gridCol>
                <a:gridCol w="720587">
                  <a:extLst>
                    <a:ext uri="{9D8B030D-6E8A-4147-A177-3AD203B41FA5}">
                      <a16:colId xmlns="" xmlns:a16="http://schemas.microsoft.com/office/drawing/2014/main" val="396245454"/>
                    </a:ext>
                  </a:extLst>
                </a:gridCol>
                <a:gridCol w="599501">
                  <a:extLst>
                    <a:ext uri="{9D8B030D-6E8A-4147-A177-3AD203B41FA5}">
                      <a16:colId xmlns="" xmlns:a16="http://schemas.microsoft.com/office/drawing/2014/main" val="2952068822"/>
                    </a:ext>
                  </a:extLst>
                </a:gridCol>
                <a:gridCol w="605431">
                  <a:extLst>
                    <a:ext uri="{9D8B030D-6E8A-4147-A177-3AD203B41FA5}">
                      <a16:colId xmlns="" xmlns:a16="http://schemas.microsoft.com/office/drawing/2014/main" val="3224879938"/>
                    </a:ext>
                  </a:extLst>
                </a:gridCol>
                <a:gridCol w="605431">
                  <a:extLst>
                    <a:ext uri="{9D8B030D-6E8A-4147-A177-3AD203B41FA5}">
                      <a16:colId xmlns="" xmlns:a16="http://schemas.microsoft.com/office/drawing/2014/main" val="2906024330"/>
                    </a:ext>
                  </a:extLst>
                </a:gridCol>
                <a:gridCol w="482651">
                  <a:extLst>
                    <a:ext uri="{9D8B030D-6E8A-4147-A177-3AD203B41FA5}">
                      <a16:colId xmlns="" xmlns:a16="http://schemas.microsoft.com/office/drawing/2014/main" val="2970229613"/>
                    </a:ext>
                  </a:extLst>
                </a:gridCol>
                <a:gridCol w="482651">
                  <a:extLst>
                    <a:ext uri="{9D8B030D-6E8A-4147-A177-3AD203B41FA5}">
                      <a16:colId xmlns="" xmlns:a16="http://schemas.microsoft.com/office/drawing/2014/main" val="2383126372"/>
                    </a:ext>
                  </a:extLst>
                </a:gridCol>
                <a:gridCol w="482651">
                  <a:extLst>
                    <a:ext uri="{9D8B030D-6E8A-4147-A177-3AD203B41FA5}">
                      <a16:colId xmlns="" xmlns:a16="http://schemas.microsoft.com/office/drawing/2014/main" val="3965038688"/>
                    </a:ext>
                  </a:extLst>
                </a:gridCol>
                <a:gridCol w="600347">
                  <a:extLst>
                    <a:ext uri="{9D8B030D-6E8A-4147-A177-3AD203B41FA5}">
                      <a16:colId xmlns="" xmlns:a16="http://schemas.microsoft.com/office/drawing/2014/main" val="3530160945"/>
                    </a:ext>
                  </a:extLst>
                </a:gridCol>
                <a:gridCol w="719745">
                  <a:extLst>
                    <a:ext uri="{9D8B030D-6E8A-4147-A177-3AD203B41FA5}">
                      <a16:colId xmlns="" xmlns:a16="http://schemas.microsoft.com/office/drawing/2014/main" val="2693377749"/>
                    </a:ext>
                  </a:extLst>
                </a:gridCol>
                <a:gridCol w="719745">
                  <a:extLst>
                    <a:ext uri="{9D8B030D-6E8A-4147-A177-3AD203B41FA5}">
                      <a16:colId xmlns="" xmlns:a16="http://schemas.microsoft.com/office/drawing/2014/main" val="3258323369"/>
                    </a:ext>
                  </a:extLst>
                </a:gridCol>
                <a:gridCol w="622363">
                  <a:extLst>
                    <a:ext uri="{9D8B030D-6E8A-4147-A177-3AD203B41FA5}">
                      <a16:colId xmlns="" xmlns:a16="http://schemas.microsoft.com/office/drawing/2014/main" val="3553212236"/>
                    </a:ext>
                  </a:extLst>
                </a:gridCol>
              </a:tblGrid>
              <a:tr h="283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2384" marR="223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2384" marR="223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2384" marR="223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22384" marR="223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1960946687"/>
                  </a:ext>
                </a:extLst>
              </a:tr>
              <a:tr h="283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2235909483"/>
                  </a:ext>
                </a:extLst>
              </a:tr>
              <a:tr h="354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311826669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4099749827"/>
                  </a:ext>
                </a:extLst>
              </a:tr>
              <a:tr h="31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49↓</a:t>
                      </a:r>
                    </a:p>
                  </a:txBody>
                  <a:tcPr marL="22384" marR="22384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2645045000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Алгебра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22384" marR="2238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008037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Геометрия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2384" marR="2238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6833456"/>
                  </a:ext>
                </a:extLst>
              </a:tr>
              <a:tr h="392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2980937007"/>
                  </a:ext>
                </a:extLst>
              </a:tr>
              <a:tr h="3303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2456963884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 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100=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68=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824087821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1034366810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 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2119326056"/>
                  </a:ext>
                </a:extLst>
              </a:tr>
              <a:tr h="297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МХК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100=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3239418269"/>
                  </a:ext>
                </a:extLst>
              </a:tr>
              <a:tr h="5668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3974737813"/>
                  </a:ext>
                </a:extLst>
              </a:tr>
              <a:tr h="283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ОБЖ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100=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98↑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471641416"/>
                  </a:ext>
                </a:extLst>
              </a:tr>
              <a:tr h="566866">
                <a:tc>
                  <a:txBody>
                    <a:bodyPr/>
                    <a:lstStyle/>
                    <a:p>
                      <a:pPr indent="-679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 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90↓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68↓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1047722570"/>
                  </a:ext>
                </a:extLst>
              </a:tr>
              <a:tr h="31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Всеобщая история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1379425024"/>
                  </a:ext>
                </a:extLst>
              </a:tr>
              <a:tr h="318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России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22384" marR="22384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22384" marR="22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384" marR="22384" marT="0" marB="0"/>
                </a:tc>
                <a:extLst>
                  <a:ext uri="{0D108BD9-81ED-4DB2-BD59-A6C34878D82A}">
                    <a16:rowId xmlns="" xmlns:a16="http://schemas.microsoft.com/office/drawing/2014/main" val="967225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55356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5BCDB94E-00EF-4051-BFF2-EED1297B1610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681895112"/>
              </p:ext>
            </p:extLst>
          </p:nvPr>
        </p:nvGraphicFramePr>
        <p:xfrm>
          <a:off x="1364566" y="281354"/>
          <a:ext cx="10241280" cy="6006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8011799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AA15AFFB-353E-492F-A52B-705789F40BCF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96510122"/>
              </p:ext>
            </p:extLst>
          </p:nvPr>
        </p:nvGraphicFramePr>
        <p:xfrm>
          <a:off x="634181" y="206476"/>
          <a:ext cx="11371006" cy="6415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045870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D3F3BC5-3E43-4281-9E4F-E1D0CFF763DA}"/>
              </a:ext>
            </a:extLst>
          </p:cNvPr>
          <p:cNvSpPr/>
          <p:nvPr/>
        </p:nvSpPr>
        <p:spPr>
          <a:xfrm>
            <a:off x="1252025" y="0"/>
            <a:ext cx="10939975" cy="9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подготовки выпускников.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государственной (итоговой) аттестации. 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5EC3864E-C909-4A5A-A7F9-181135E4CD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7658891"/>
              </p:ext>
            </p:extLst>
          </p:nvPr>
        </p:nvGraphicFramePr>
        <p:xfrm>
          <a:off x="1041009" y="914930"/>
          <a:ext cx="10972800" cy="5949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413">
                  <a:extLst>
                    <a:ext uri="{9D8B030D-6E8A-4147-A177-3AD203B41FA5}">
                      <a16:colId xmlns="" xmlns:a16="http://schemas.microsoft.com/office/drawing/2014/main" val="3445588022"/>
                    </a:ext>
                  </a:extLst>
                </a:gridCol>
                <a:gridCol w="1591098">
                  <a:extLst>
                    <a:ext uri="{9D8B030D-6E8A-4147-A177-3AD203B41FA5}">
                      <a16:colId xmlns="" xmlns:a16="http://schemas.microsoft.com/office/drawing/2014/main" val="3257046806"/>
                    </a:ext>
                  </a:extLst>
                </a:gridCol>
                <a:gridCol w="830262">
                  <a:extLst>
                    <a:ext uri="{9D8B030D-6E8A-4147-A177-3AD203B41FA5}">
                      <a16:colId xmlns="" xmlns:a16="http://schemas.microsoft.com/office/drawing/2014/main" val="3019461755"/>
                    </a:ext>
                  </a:extLst>
                </a:gridCol>
                <a:gridCol w="1589649">
                  <a:extLst>
                    <a:ext uri="{9D8B030D-6E8A-4147-A177-3AD203B41FA5}">
                      <a16:colId xmlns="" xmlns:a16="http://schemas.microsoft.com/office/drawing/2014/main" val="2156284251"/>
                    </a:ext>
                  </a:extLst>
                </a:gridCol>
                <a:gridCol w="815926">
                  <a:extLst>
                    <a:ext uri="{9D8B030D-6E8A-4147-A177-3AD203B41FA5}">
                      <a16:colId xmlns="" xmlns:a16="http://schemas.microsoft.com/office/drawing/2014/main" val="1448082559"/>
                    </a:ext>
                  </a:extLst>
                </a:gridCol>
                <a:gridCol w="633046">
                  <a:extLst>
                    <a:ext uri="{9D8B030D-6E8A-4147-A177-3AD203B41FA5}">
                      <a16:colId xmlns="" xmlns:a16="http://schemas.microsoft.com/office/drawing/2014/main" val="1676583670"/>
                    </a:ext>
                  </a:extLst>
                </a:gridCol>
                <a:gridCol w="576775">
                  <a:extLst>
                    <a:ext uri="{9D8B030D-6E8A-4147-A177-3AD203B41FA5}">
                      <a16:colId xmlns="" xmlns:a16="http://schemas.microsoft.com/office/drawing/2014/main" val="3519192127"/>
                    </a:ext>
                  </a:extLst>
                </a:gridCol>
                <a:gridCol w="703385">
                  <a:extLst>
                    <a:ext uri="{9D8B030D-6E8A-4147-A177-3AD203B41FA5}">
                      <a16:colId xmlns="" xmlns:a16="http://schemas.microsoft.com/office/drawing/2014/main" val="1295375791"/>
                    </a:ext>
                  </a:extLst>
                </a:gridCol>
                <a:gridCol w="562708">
                  <a:extLst>
                    <a:ext uri="{9D8B030D-6E8A-4147-A177-3AD203B41FA5}">
                      <a16:colId xmlns="" xmlns:a16="http://schemas.microsoft.com/office/drawing/2014/main" val="2377696115"/>
                    </a:ext>
                  </a:extLst>
                </a:gridCol>
                <a:gridCol w="1053227">
                  <a:extLst>
                    <a:ext uri="{9D8B030D-6E8A-4147-A177-3AD203B41FA5}">
                      <a16:colId xmlns="" xmlns:a16="http://schemas.microsoft.com/office/drawing/2014/main" val="3010373105"/>
                    </a:ext>
                  </a:extLst>
                </a:gridCol>
                <a:gridCol w="656125">
                  <a:extLst>
                    <a:ext uri="{9D8B030D-6E8A-4147-A177-3AD203B41FA5}">
                      <a16:colId xmlns="" xmlns:a16="http://schemas.microsoft.com/office/drawing/2014/main" val="4108148776"/>
                    </a:ext>
                  </a:extLst>
                </a:gridCol>
                <a:gridCol w="612095">
                  <a:extLst>
                    <a:ext uri="{9D8B030D-6E8A-4147-A177-3AD203B41FA5}">
                      <a16:colId xmlns="" xmlns:a16="http://schemas.microsoft.com/office/drawing/2014/main" val="919720252"/>
                    </a:ext>
                  </a:extLst>
                </a:gridCol>
                <a:gridCol w="492091">
                  <a:extLst>
                    <a:ext uri="{9D8B030D-6E8A-4147-A177-3AD203B41FA5}">
                      <a16:colId xmlns="" xmlns:a16="http://schemas.microsoft.com/office/drawing/2014/main" val="745670690"/>
                    </a:ext>
                  </a:extLst>
                </a:gridCol>
              </a:tblGrid>
              <a:tr h="70365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п./п.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 vert="vert27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сдав.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сдачи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Ср.балл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качества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Ср.балл 15/16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4001514655"/>
                  </a:ext>
                </a:extLst>
              </a:tr>
              <a:tr h="470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70927781"/>
                  </a:ext>
                </a:extLst>
              </a:tr>
              <a:tr h="469099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Николаева Т.Ф.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3066452345"/>
                  </a:ext>
                </a:extLst>
              </a:tr>
              <a:tr h="234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Фролова А.П.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7477811"/>
                  </a:ext>
                </a:extLst>
              </a:tr>
              <a:tr h="234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92152234"/>
                  </a:ext>
                </a:extLst>
              </a:tr>
              <a:tr h="28312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Бурдина В.М.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2149776384"/>
                  </a:ext>
                </a:extLst>
              </a:tr>
              <a:tr h="283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0364910"/>
                  </a:ext>
                </a:extLst>
              </a:tr>
              <a:tr h="283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473961"/>
                  </a:ext>
                </a:extLst>
              </a:tr>
              <a:tr h="46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Мардахаева С.А.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2996906428"/>
                  </a:ext>
                </a:extLst>
              </a:tr>
              <a:tr h="234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Полевой Т.П.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1027527896"/>
                  </a:ext>
                </a:extLst>
              </a:tr>
              <a:tr h="46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Весёлкина С.В.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2106248176"/>
                  </a:ext>
                </a:extLst>
              </a:tr>
              <a:tr h="46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Трошенкова Г.П.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3762578897"/>
                  </a:ext>
                </a:extLst>
              </a:tr>
              <a:tr h="234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Савчук Т.В.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2134399489"/>
                  </a:ext>
                </a:extLst>
              </a:tr>
              <a:tr h="469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Шалабанова Г.С.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227061395"/>
                  </a:ext>
                </a:extLst>
              </a:tr>
              <a:tr h="3752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3" marR="54293" marT="0" marB="0"/>
                </a:tc>
                <a:extLst>
                  <a:ext uri="{0D108BD9-81ED-4DB2-BD59-A6C34878D82A}">
                    <a16:rowId xmlns="" xmlns:a16="http://schemas.microsoft.com/office/drawing/2014/main" val="3713890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796206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6B9A8B4-2FEE-4CCA-95E3-7766535D7F71}"/>
              </a:ext>
            </a:extLst>
          </p:cNvPr>
          <p:cNvSpPr/>
          <p:nvPr/>
        </p:nvSpPr>
        <p:spPr>
          <a:xfrm>
            <a:off x="3230880" y="0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 подготовки выпускников 11 –х классов. Результаты государственной итоговой аттестации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C65F57D4-931E-4FCE-A57F-A61D13A61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64796013"/>
              </p:ext>
            </p:extLst>
          </p:nvPr>
        </p:nvGraphicFramePr>
        <p:xfrm>
          <a:off x="309489" y="685059"/>
          <a:ext cx="11662117" cy="61777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07810">
                  <a:extLst>
                    <a:ext uri="{9D8B030D-6E8A-4147-A177-3AD203B41FA5}">
                      <a16:colId xmlns="" xmlns:a16="http://schemas.microsoft.com/office/drawing/2014/main" val="2677161858"/>
                    </a:ext>
                  </a:extLst>
                </a:gridCol>
                <a:gridCol w="783685">
                  <a:extLst>
                    <a:ext uri="{9D8B030D-6E8A-4147-A177-3AD203B41FA5}">
                      <a16:colId xmlns="" xmlns:a16="http://schemas.microsoft.com/office/drawing/2014/main" val="437183147"/>
                    </a:ext>
                  </a:extLst>
                </a:gridCol>
                <a:gridCol w="948901">
                  <a:extLst>
                    <a:ext uri="{9D8B030D-6E8A-4147-A177-3AD203B41FA5}">
                      <a16:colId xmlns="" xmlns:a16="http://schemas.microsoft.com/office/drawing/2014/main" val="2536254183"/>
                    </a:ext>
                  </a:extLst>
                </a:gridCol>
                <a:gridCol w="2360599">
                  <a:extLst>
                    <a:ext uri="{9D8B030D-6E8A-4147-A177-3AD203B41FA5}">
                      <a16:colId xmlns="" xmlns:a16="http://schemas.microsoft.com/office/drawing/2014/main" val="4040769129"/>
                    </a:ext>
                  </a:extLst>
                </a:gridCol>
                <a:gridCol w="2360599">
                  <a:extLst>
                    <a:ext uri="{9D8B030D-6E8A-4147-A177-3AD203B41FA5}">
                      <a16:colId xmlns="" xmlns:a16="http://schemas.microsoft.com/office/drawing/2014/main" val="3915984115"/>
                    </a:ext>
                  </a:extLst>
                </a:gridCol>
                <a:gridCol w="1297666">
                  <a:extLst>
                    <a:ext uri="{9D8B030D-6E8A-4147-A177-3AD203B41FA5}">
                      <a16:colId xmlns="" xmlns:a16="http://schemas.microsoft.com/office/drawing/2014/main" val="647599072"/>
                    </a:ext>
                  </a:extLst>
                </a:gridCol>
                <a:gridCol w="1802857">
                  <a:extLst>
                    <a:ext uri="{9D8B030D-6E8A-4147-A177-3AD203B41FA5}">
                      <a16:colId xmlns="" xmlns:a16="http://schemas.microsoft.com/office/drawing/2014/main" val="3353437133"/>
                    </a:ext>
                  </a:extLst>
                </a:gridCol>
              </a:tblGrid>
              <a:tr h="74878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Предмет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Кол-во сдававших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Средний бал 2016/2017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Средний бал по школе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2015/2016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Лучший  результат в школе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 прошли  порог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Ф.И.О. учителя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427844336"/>
                  </a:ext>
                </a:extLst>
              </a:tr>
              <a:tr h="7376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Русский язык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69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77,45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1.Сысоева Е .91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2.Бурганова 86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Майстренко 86</a:t>
                      </a: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Ревкова Н.Н.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785059780"/>
                  </a:ext>
                </a:extLst>
              </a:tr>
              <a:tr h="4991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Математика (база)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4,4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4,7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1.Лютых – 20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2.Тихонов – 20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Мардахаева С.А.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3698151121"/>
                  </a:ext>
                </a:extLst>
              </a:tr>
              <a:tr h="70915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Математика (профиль)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44,85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</a:rPr>
                        <a:t>Котов -74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 чел.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5555789"/>
                  </a:ext>
                </a:extLst>
              </a:tr>
              <a:tr h="4880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Анг. язык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67,75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Винокурова А.И.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1239313966"/>
                  </a:ext>
                </a:extLst>
              </a:tr>
              <a:tr h="2780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Биология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53,28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Трошенкова Г.П.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1555922386"/>
                  </a:ext>
                </a:extLst>
              </a:tr>
              <a:tr h="4991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Обществознание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59,3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</a:rPr>
                        <a:t>Сысоева – 63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Весёлкина С.В.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3237566169"/>
                  </a:ext>
                </a:extLst>
              </a:tr>
              <a:tr h="2780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История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49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Весёлкина С.В.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555507501"/>
                  </a:ext>
                </a:extLst>
              </a:tr>
              <a:tr h="2780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Информатика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56,5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73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</a:rPr>
                        <a:t>Подобед – 73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Марченкова С.В.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2867403634"/>
                  </a:ext>
                </a:extLst>
              </a:tr>
              <a:tr h="2495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Физика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49,7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</a:rPr>
                        <a:t>Котов- 85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Ерохина М.В.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3764545929"/>
                  </a:ext>
                </a:extLst>
              </a:tr>
              <a:tr h="2780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Литература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711129501"/>
                  </a:ext>
                </a:extLst>
              </a:tr>
              <a:tr h="4991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Химия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64,3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Полевая Т.П.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3512726182"/>
                  </a:ext>
                </a:extLst>
              </a:tr>
              <a:tr h="4991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География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48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1.Кабачевский – 57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</a:rPr>
                        <a:t>Шалабанова</a:t>
                      </a:r>
                      <a:r>
                        <a:rPr lang="ru-RU" sz="1600" b="1" dirty="0">
                          <a:effectLst/>
                        </a:rPr>
                        <a:t> Г.С.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86" marR="32586" marT="0" marB="0"/>
                </a:tc>
                <a:extLst>
                  <a:ext uri="{0D108BD9-81ED-4DB2-BD59-A6C34878D82A}">
                    <a16:rowId xmlns="" xmlns:a16="http://schemas.microsoft.com/office/drawing/2014/main" val="4143712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942405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1A396C-6313-4718-BB3F-03A676590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3961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Характеристика контингента обучающихся: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0B78D5C-BFDE-47A7-AD3B-AA09A3CC7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364566"/>
            <a:ext cx="10018713" cy="633046"/>
          </a:xfrm>
        </p:spPr>
        <p:txBody>
          <a:bodyPr/>
          <a:lstStyle/>
          <a:p>
            <a:pPr lvl="1" algn="ctr"/>
            <a:r>
              <a:rPr lang="ru-RU" sz="2800" dirty="0"/>
              <a:t>В 2016/2017 учебном году в школе обучалось 517 учеников</a:t>
            </a:r>
          </a:p>
          <a:p>
            <a:pPr algn="ctr"/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88DE38CE-F024-4A51-B01E-E6AB472E3F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9177732"/>
              </p:ext>
            </p:extLst>
          </p:nvPr>
        </p:nvGraphicFramePr>
        <p:xfrm>
          <a:off x="1674056" y="2236763"/>
          <a:ext cx="9828967" cy="3207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1175">
                  <a:extLst>
                    <a:ext uri="{9D8B030D-6E8A-4147-A177-3AD203B41FA5}">
                      <a16:colId xmlns="" xmlns:a16="http://schemas.microsoft.com/office/drawing/2014/main" val="1313590543"/>
                    </a:ext>
                  </a:extLst>
                </a:gridCol>
                <a:gridCol w="1417326">
                  <a:extLst>
                    <a:ext uri="{9D8B030D-6E8A-4147-A177-3AD203B41FA5}">
                      <a16:colId xmlns="" xmlns:a16="http://schemas.microsoft.com/office/drawing/2014/main" val="426960675"/>
                    </a:ext>
                  </a:extLst>
                </a:gridCol>
                <a:gridCol w="2418288">
                  <a:extLst>
                    <a:ext uri="{9D8B030D-6E8A-4147-A177-3AD203B41FA5}">
                      <a16:colId xmlns="" xmlns:a16="http://schemas.microsoft.com/office/drawing/2014/main" val="2353044231"/>
                    </a:ext>
                  </a:extLst>
                </a:gridCol>
                <a:gridCol w="2551119">
                  <a:extLst>
                    <a:ext uri="{9D8B030D-6E8A-4147-A177-3AD203B41FA5}">
                      <a16:colId xmlns="" xmlns:a16="http://schemas.microsoft.com/office/drawing/2014/main" val="1515604082"/>
                    </a:ext>
                  </a:extLst>
                </a:gridCol>
                <a:gridCol w="1951059">
                  <a:extLst>
                    <a:ext uri="{9D8B030D-6E8A-4147-A177-3AD203B41FA5}">
                      <a16:colId xmlns="" xmlns:a16="http://schemas.microsoft.com/office/drawing/2014/main" val="393214153"/>
                    </a:ext>
                  </a:extLst>
                </a:gridCol>
              </a:tblGrid>
              <a:tr h="13647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уровня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наполняемость классов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контингента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03433463"/>
                  </a:ext>
                </a:extLst>
              </a:tr>
              <a:tr h="467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НОО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217/ -3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19018016"/>
                  </a:ext>
                </a:extLst>
              </a:tr>
              <a:tr h="467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0" lvl="0" indent="-5143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 startAt="2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243/ -3 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80924794"/>
                  </a:ext>
                </a:extLst>
              </a:tr>
              <a:tr h="467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0" lvl="0" indent="-5143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 startAt="3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51/ - 0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2940948"/>
                  </a:ext>
                </a:extLst>
              </a:tr>
              <a:tr h="4413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к/к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0190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6741632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2625BB7-3A62-4F27-8AB5-D1001540C593}"/>
              </a:ext>
            </a:extLst>
          </p:cNvPr>
          <p:cNvSpPr/>
          <p:nvPr/>
        </p:nvSpPr>
        <p:spPr>
          <a:xfrm>
            <a:off x="2865120" y="293563"/>
            <a:ext cx="6096000" cy="147540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Пропуски  уроков не по болезни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9E4C4AC7-7894-449D-A593-742102F75DF4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369172109"/>
              </p:ext>
            </p:extLst>
          </p:nvPr>
        </p:nvGraphicFramePr>
        <p:xfrm>
          <a:off x="1645920" y="759655"/>
          <a:ext cx="10170941" cy="5500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248384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864EE01-65DC-4D96-B0AD-91956286EA3E}"/>
              </a:ext>
            </a:extLst>
          </p:cNvPr>
          <p:cNvSpPr/>
          <p:nvPr/>
        </p:nvSpPr>
        <p:spPr>
          <a:xfrm>
            <a:off x="3315256" y="266369"/>
            <a:ext cx="508318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предметных конкурсах, олимпиадах.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0897DDDA-BD86-4FA2-AB9E-747E37119E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28865785"/>
              </p:ext>
            </p:extLst>
          </p:nvPr>
        </p:nvGraphicFramePr>
        <p:xfrm>
          <a:off x="309490" y="750073"/>
          <a:ext cx="11802793" cy="6217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190">
                  <a:extLst>
                    <a:ext uri="{9D8B030D-6E8A-4147-A177-3AD203B41FA5}">
                      <a16:colId xmlns="" xmlns:a16="http://schemas.microsoft.com/office/drawing/2014/main" val="704104034"/>
                    </a:ext>
                  </a:extLst>
                </a:gridCol>
                <a:gridCol w="2102205">
                  <a:extLst>
                    <a:ext uri="{9D8B030D-6E8A-4147-A177-3AD203B41FA5}">
                      <a16:colId xmlns="" xmlns:a16="http://schemas.microsoft.com/office/drawing/2014/main" val="2952800063"/>
                    </a:ext>
                  </a:extLst>
                </a:gridCol>
                <a:gridCol w="672933">
                  <a:extLst>
                    <a:ext uri="{9D8B030D-6E8A-4147-A177-3AD203B41FA5}">
                      <a16:colId xmlns="" xmlns:a16="http://schemas.microsoft.com/office/drawing/2014/main" val="518489167"/>
                    </a:ext>
                  </a:extLst>
                </a:gridCol>
                <a:gridCol w="478302">
                  <a:extLst>
                    <a:ext uri="{9D8B030D-6E8A-4147-A177-3AD203B41FA5}">
                      <a16:colId xmlns="" xmlns:a16="http://schemas.microsoft.com/office/drawing/2014/main" val="2592307818"/>
                    </a:ext>
                  </a:extLst>
                </a:gridCol>
                <a:gridCol w="689331">
                  <a:extLst>
                    <a:ext uri="{9D8B030D-6E8A-4147-A177-3AD203B41FA5}">
                      <a16:colId xmlns="" xmlns:a16="http://schemas.microsoft.com/office/drawing/2014/main" val="2209733469"/>
                    </a:ext>
                  </a:extLst>
                </a:gridCol>
                <a:gridCol w="507188">
                  <a:extLst>
                    <a:ext uri="{9D8B030D-6E8A-4147-A177-3AD203B41FA5}">
                      <a16:colId xmlns="" xmlns:a16="http://schemas.microsoft.com/office/drawing/2014/main" val="146666333"/>
                    </a:ext>
                  </a:extLst>
                </a:gridCol>
                <a:gridCol w="507188">
                  <a:extLst>
                    <a:ext uri="{9D8B030D-6E8A-4147-A177-3AD203B41FA5}">
                      <a16:colId xmlns="" xmlns:a16="http://schemas.microsoft.com/office/drawing/2014/main" val="3558584819"/>
                    </a:ext>
                  </a:extLst>
                </a:gridCol>
                <a:gridCol w="727571">
                  <a:extLst>
                    <a:ext uri="{9D8B030D-6E8A-4147-A177-3AD203B41FA5}">
                      <a16:colId xmlns="" xmlns:a16="http://schemas.microsoft.com/office/drawing/2014/main" val="3089248981"/>
                    </a:ext>
                  </a:extLst>
                </a:gridCol>
                <a:gridCol w="727571">
                  <a:extLst>
                    <a:ext uri="{9D8B030D-6E8A-4147-A177-3AD203B41FA5}">
                      <a16:colId xmlns="" xmlns:a16="http://schemas.microsoft.com/office/drawing/2014/main" val="733634484"/>
                    </a:ext>
                  </a:extLst>
                </a:gridCol>
                <a:gridCol w="746690">
                  <a:extLst>
                    <a:ext uri="{9D8B030D-6E8A-4147-A177-3AD203B41FA5}">
                      <a16:colId xmlns="" xmlns:a16="http://schemas.microsoft.com/office/drawing/2014/main" val="3592707696"/>
                    </a:ext>
                  </a:extLst>
                </a:gridCol>
                <a:gridCol w="1284066">
                  <a:extLst>
                    <a:ext uri="{9D8B030D-6E8A-4147-A177-3AD203B41FA5}">
                      <a16:colId xmlns="" xmlns:a16="http://schemas.microsoft.com/office/drawing/2014/main" val="2712119823"/>
                    </a:ext>
                  </a:extLst>
                </a:gridCol>
                <a:gridCol w="1283058">
                  <a:extLst>
                    <a:ext uri="{9D8B030D-6E8A-4147-A177-3AD203B41FA5}">
                      <a16:colId xmlns="" xmlns:a16="http://schemas.microsoft.com/office/drawing/2014/main" val="1638559866"/>
                    </a:ext>
                  </a:extLst>
                </a:gridCol>
                <a:gridCol w="1250500">
                  <a:extLst>
                    <a:ext uri="{9D8B030D-6E8A-4147-A177-3AD203B41FA5}">
                      <a16:colId xmlns="" xmlns:a16="http://schemas.microsoft.com/office/drawing/2014/main" val="2855567491"/>
                    </a:ext>
                  </a:extLst>
                </a:gridCol>
              </a:tblGrid>
              <a:tr h="27492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победителей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призеров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 муниципального этапа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157610476"/>
                  </a:ext>
                </a:extLst>
              </a:tr>
              <a:tr h="9270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кл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94924686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 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2829342159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354726435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529539231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787276232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779820890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3116664829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872581705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2748762936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Физкультура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2592417123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941846670"/>
                  </a:ext>
                </a:extLst>
              </a:tr>
              <a:tr h="2749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1712983047"/>
                  </a:ext>
                </a:extLst>
              </a:tr>
              <a:tr h="67340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0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56" marR="67556" marT="0" marB="0"/>
                </a:tc>
                <a:extLst>
                  <a:ext uri="{0D108BD9-81ED-4DB2-BD59-A6C34878D82A}">
                    <a16:rowId xmlns="" xmlns:a16="http://schemas.microsoft.com/office/drawing/2014/main" val="2920619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561172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5043B8B-0A5C-4D07-AF7F-1999DBEBF9BC}"/>
              </a:ext>
            </a:extLst>
          </p:cNvPr>
          <p:cNvSpPr/>
          <p:nvPr/>
        </p:nvSpPr>
        <p:spPr>
          <a:xfrm>
            <a:off x="1336430" y="479924"/>
            <a:ext cx="10855569" cy="513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ru-RU" sz="24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муниципальном этапе  ученики школы  выступили со следующими результатами: 7 человек стали победителями и призёрами , а именно </a:t>
            </a:r>
            <a:endParaRPr lang="ru-RU" sz="2400" i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Елисеев В. 7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победитель – технология(учитель Косенкова М.И.)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Родионенкова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 8кл. – победитель – обществознание (учитель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Коржуева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Т.В.)</a:t>
            </a:r>
            <a:endParaRPr lang="ru-RU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Корнеева П. 8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победитель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англ.язык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(учитель Ильина О.В.)</a:t>
            </a:r>
            <a:endParaRPr lang="ru-RU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Корнеева П. 8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призёр - русский язык (учитель Ковалёва О.В.)</a:t>
            </a:r>
            <a:endParaRPr lang="ru-RU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М. 10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призёр- русский язык (учитель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БорисоваЛ.А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Матюшенкова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8кл. – призёр – биология (учитель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Трошенкова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Г.П.)</a:t>
            </a:r>
            <a:endParaRPr lang="ru-RU" sz="24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Садовников А.-9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призёр – биология (учитель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Трошенкова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Г.П.)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ru-RU" sz="2400" dirty="0"/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этапе ученик школы Садовников А 9б класс участвовал в олимпиаде по биологии.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68252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385EDE3-042B-451E-8C67-6A554C8E83C0}"/>
              </a:ext>
            </a:extLst>
          </p:cNvPr>
          <p:cNvSpPr/>
          <p:nvPr/>
        </p:nvSpPr>
        <p:spPr>
          <a:xfrm>
            <a:off x="1069145" y="941268"/>
            <a:ext cx="10860257" cy="6147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и недостатки  учебно-воспитательного процесса</a:t>
            </a:r>
            <a:r>
              <a:rPr lang="ru-RU" sz="28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630555" algn="l"/>
              </a:tabLs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основным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недостаткам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организации учебно-воспитательной деятельности школы в 2016-2017  учебном году следует отнести: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уровень качества знаний.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Наличие неудовлетворительных результатов на государственной (итоговой) аттестации по математике в 9-х классах в условиях построения  независимой оценки качества знаний выпускников.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процент обучающихся, имеющих призовые места в интеллектуальных конкурсах и предметных олимпиадах различных уровней.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Ухудшение социальной среды микрорайона, увеличение количества неполных семей (одинокие матери).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9325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CE1C3D9-2AD3-4FA9-9709-B3AB6D6FBEEC}"/>
              </a:ext>
            </a:extLst>
          </p:cNvPr>
          <p:cNvSpPr/>
          <p:nvPr/>
        </p:nvSpPr>
        <p:spPr>
          <a:xfrm>
            <a:off x="1636202" y="515201"/>
            <a:ext cx="8863324" cy="13926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ЗДОРОВЬЯ </a:t>
            </a:r>
          </a:p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ЗДОРОВОГО ОБРАЗА ЖИЗНИ</a:t>
            </a:r>
            <a:r>
              <a:rPr lang="ru-RU" kern="1400" spc="25" dirty="0">
                <a:solidFill>
                  <a:srgbClr val="323E4F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kern="1400" spc="25" dirty="0">
              <a:solidFill>
                <a:srgbClr val="323E4F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59695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382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Структура диспансерной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745" y="1246910"/>
          <a:ext cx="9864438" cy="5070084"/>
        </p:xfrm>
        <a:graphic>
          <a:graphicData uri="http://schemas.openxmlformats.org/drawingml/2006/table">
            <a:tbl>
              <a:tblPr/>
              <a:tblGrid>
                <a:gridCol w="1366020"/>
                <a:gridCol w="2732043"/>
                <a:gridCol w="2245949"/>
                <a:gridCol w="211009"/>
                <a:gridCol w="3101598"/>
                <a:gridCol w="207819"/>
              </a:tblGrid>
              <a:tr h="42697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2 0 1 5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2017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Костно-мышечные системы 103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Костно-мышечная патология 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зрения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зрения 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зрения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Костно-мышечная патология 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Нервно-психические заболевания 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Нервно-психические заболевания  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Заболевания эндокринной системы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пищеварения 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пищеварения 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Заболевания нервной системы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Органы кровообращения/ дыхания 14/21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Патология </a:t>
                      </a:r>
                      <a:r>
                        <a:rPr lang="ru-RU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лор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органов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440873" y="803563"/>
          <a:ext cx="10446327" cy="5624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E1562B5-2CE3-4FA6-889A-F37E23B1CC74}"/>
              </a:ext>
            </a:extLst>
          </p:cNvPr>
          <p:cNvSpPr/>
          <p:nvPr/>
        </p:nvSpPr>
        <p:spPr>
          <a:xfrm>
            <a:off x="3215861" y="139760"/>
            <a:ext cx="545078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Пропуски уроков по болезни 2016-2017 учебном году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7390DC0C-D68E-4F15-B4D4-3EF65B1AC355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121479595"/>
              </p:ext>
            </p:extLst>
          </p:nvPr>
        </p:nvGraphicFramePr>
        <p:xfrm>
          <a:off x="900331" y="790574"/>
          <a:ext cx="10832123" cy="606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978534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BA8AD2-4C7F-4CA7-9FB6-D2E6B446E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838" y="256309"/>
            <a:ext cx="10018713" cy="115685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Уровень физического здоровья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82437" y="1648691"/>
          <a:ext cx="10543308" cy="4613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087784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678106F-5DFA-465F-A874-8BBAB3ACFB58}"/>
              </a:ext>
            </a:extLst>
          </p:cNvPr>
          <p:cNvSpPr/>
          <p:nvPr/>
        </p:nvSpPr>
        <p:spPr>
          <a:xfrm>
            <a:off x="858129" y="1924149"/>
            <a:ext cx="11333871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3600" b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Воспитательная работа </a:t>
            </a:r>
          </a:p>
          <a:p>
            <a:pPr algn="ctr">
              <a:spcAft>
                <a:spcPts val="1500"/>
              </a:spcAft>
            </a:pPr>
            <a:r>
              <a:rPr lang="ru-RU" sz="3600" b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уровень дополнительного образования обучающихся в 2016 – 2017 учебном году</a:t>
            </a:r>
            <a:endParaRPr lang="ru-RU" sz="3600" kern="1400" spc="25" dirty="0">
              <a:solidFill>
                <a:srgbClr val="323E4F"/>
              </a:solidFill>
              <a:effectLst/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28718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F4A03450-B3D6-4762-8BE5-E4C2953D104F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582163064"/>
              </p:ext>
            </p:extLst>
          </p:nvPr>
        </p:nvGraphicFramePr>
        <p:xfrm>
          <a:off x="1786597" y="844062"/>
          <a:ext cx="9805181" cy="5641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234749931"/>
      </p:ext>
    </p:extLst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1E2F348-A01F-4F7F-8D8B-1ECF648CB206}"/>
              </a:ext>
            </a:extLst>
          </p:cNvPr>
          <p:cNvSpPr/>
          <p:nvPr/>
        </p:nvSpPr>
        <p:spPr>
          <a:xfrm>
            <a:off x="3481448" y="0"/>
            <a:ext cx="4919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Анализ уровня воспитанности  обучающихся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96037F54-C217-4D06-82DA-975E99469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74513590"/>
              </p:ext>
            </p:extLst>
          </p:nvPr>
        </p:nvGraphicFramePr>
        <p:xfrm>
          <a:off x="98474" y="369332"/>
          <a:ext cx="12093527" cy="7281007"/>
        </p:xfrm>
        <a:graphic>
          <a:graphicData uri="http://schemas.openxmlformats.org/drawingml/2006/table">
            <a:tbl>
              <a:tblPr/>
              <a:tblGrid>
                <a:gridCol w="1428101">
                  <a:extLst>
                    <a:ext uri="{9D8B030D-6E8A-4147-A177-3AD203B41FA5}">
                      <a16:colId xmlns="" xmlns:a16="http://schemas.microsoft.com/office/drawing/2014/main" val="728219798"/>
                    </a:ext>
                  </a:extLst>
                </a:gridCol>
                <a:gridCol w="938639">
                  <a:extLst>
                    <a:ext uri="{9D8B030D-6E8A-4147-A177-3AD203B41FA5}">
                      <a16:colId xmlns="" xmlns:a16="http://schemas.microsoft.com/office/drawing/2014/main" val="137173260"/>
                    </a:ext>
                  </a:extLst>
                </a:gridCol>
                <a:gridCol w="2712179">
                  <a:extLst>
                    <a:ext uri="{9D8B030D-6E8A-4147-A177-3AD203B41FA5}">
                      <a16:colId xmlns="" xmlns:a16="http://schemas.microsoft.com/office/drawing/2014/main" val="1043162666"/>
                    </a:ext>
                  </a:extLst>
                </a:gridCol>
                <a:gridCol w="1428101">
                  <a:extLst>
                    <a:ext uri="{9D8B030D-6E8A-4147-A177-3AD203B41FA5}">
                      <a16:colId xmlns="" xmlns:a16="http://schemas.microsoft.com/office/drawing/2014/main" val="453211738"/>
                    </a:ext>
                  </a:extLst>
                </a:gridCol>
                <a:gridCol w="1427092">
                  <a:extLst>
                    <a:ext uri="{9D8B030D-6E8A-4147-A177-3AD203B41FA5}">
                      <a16:colId xmlns="" xmlns:a16="http://schemas.microsoft.com/office/drawing/2014/main" val="2862108354"/>
                    </a:ext>
                  </a:extLst>
                </a:gridCol>
                <a:gridCol w="1427092">
                  <a:extLst>
                    <a:ext uri="{9D8B030D-6E8A-4147-A177-3AD203B41FA5}">
                      <a16:colId xmlns="" xmlns:a16="http://schemas.microsoft.com/office/drawing/2014/main" val="2324018055"/>
                    </a:ext>
                  </a:extLst>
                </a:gridCol>
                <a:gridCol w="1427092">
                  <a:extLst>
                    <a:ext uri="{9D8B030D-6E8A-4147-A177-3AD203B41FA5}">
                      <a16:colId xmlns="" xmlns:a16="http://schemas.microsoft.com/office/drawing/2014/main" val="202065426"/>
                    </a:ext>
                  </a:extLst>
                </a:gridCol>
                <a:gridCol w="1305231">
                  <a:extLst>
                    <a:ext uri="{9D8B030D-6E8A-4147-A177-3AD203B41FA5}">
                      <a16:colId xmlns="" xmlns:a16="http://schemas.microsoft.com/office/drawing/2014/main" val="694649930"/>
                    </a:ext>
                  </a:extLst>
                </a:gridCol>
              </a:tblGrid>
              <a:tr h="6435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Классный руководитель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Хороший уровень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7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обучающихс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939733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Кузьмина О.П.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1890789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Тимофеева Ж.А.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36129651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1в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Кудачева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С.А.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01390801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Кабанова З.А.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79421861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Куртенкова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М.С.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8275604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Петрова О.Г.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8325385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Бобылькова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И.И.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1558958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Коровина И.Н.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7155996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Солоненкова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Г.Н.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33643496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Марченкова С.В.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5747002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Борисова Л.А.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243320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Глебова Л.А.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9976570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Коржуева Т.В.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75887963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Мардахаева С.А.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8975459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Николаева Т.Ф.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17027655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Ковалёва О.В.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95044851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Винокурова А.И.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26204086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Шалабанова Г.С.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91374840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Фролова А.П.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20848940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а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Ильина О.В.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25968039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10б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Стиплина Г.Н.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62545457"/>
                  </a:ext>
                </a:extLst>
              </a:tr>
              <a:tr h="254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Ревкова Н.Н.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74710234"/>
                  </a:ext>
                </a:extLst>
              </a:tr>
              <a:tr h="25453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509</a:t>
                      </a:r>
                      <a:endParaRPr lang="ru-RU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73639928"/>
                  </a:ext>
                </a:extLst>
              </a:tr>
              <a:tr h="2545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29.08%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31.04%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37.52%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2.36%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20" marR="33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37114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239353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02DBD19-F0EC-4715-B447-5B9D673FB2E4}"/>
              </a:ext>
            </a:extLst>
          </p:cNvPr>
          <p:cNvSpPr/>
          <p:nvPr/>
        </p:nvSpPr>
        <p:spPr>
          <a:xfrm>
            <a:off x="2630657" y="154745"/>
            <a:ext cx="918620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cap="all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Дополнительное образование и внеурочная деятельность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26A834A-A1DE-4430-9920-DF82F01ED6FF}"/>
              </a:ext>
            </a:extLst>
          </p:cNvPr>
          <p:cNvSpPr/>
          <p:nvPr/>
        </p:nvSpPr>
        <p:spPr>
          <a:xfrm>
            <a:off x="703383" y="685813"/>
            <a:ext cx="10761785" cy="6765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Главной отличительной чертой занятий являются настрой на работу, на конкретный результат, на узнавание нового и получение новых знаний, а не просто на общение. В начале занятий всеми преподавателями ставятся определенные обучающие цели, в конце занятий подводится итог. В течение учебного года ученики стали проявлять интерес к Юнармейскому движению, что позитивно повлияло на участие в конкурсах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Юнармии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первом слете и военно-патриотических сборах Регионального отделения Всероссийского детско-юношеского военно-патриотического общественного движения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место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областных юнармейских военно-спортивных играх.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место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городе по многоборью ВФСК ГТО среди команд юнармейцев).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место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городе по перетягиванию каната среди команд юнармейцев.)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Кружки пользуются популярностью у учащихся также и потому, что уже имеют конкретные результаты работы. Так участники секции «Баскетбол» ежегодно принимают участие в районных и областных соревнованиях по </a:t>
            </a: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баскетболу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неоднократно   показывают высокие результаты: 2016-2017 учебный год –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место в области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«Туристского кружка» заняли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1-е место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открытом первенстве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Сафоновского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 по </a:t>
            </a: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спортивному туризму триатлон «Странник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осенью 2016 года. Команда школы заняла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место (юноши)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районных соревнования по </a:t>
            </a: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волейболу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2016-2017 учебном году.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Беседы с учителями – предметниками и классными руководителями позволяют сделать вывод, что ученики, занимающиеся в кружках, более активны в общественной жизни, более коммуникабельны.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Педагогом-психологом было проведено анкетирование обучающихся.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2135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265610D-BE27-412D-A50F-0D46F41108DA}"/>
              </a:ext>
            </a:extLst>
          </p:cNvPr>
          <p:cNvSpPr/>
          <p:nvPr/>
        </p:nvSpPr>
        <p:spPr>
          <a:xfrm>
            <a:off x="393895" y="0"/>
            <a:ext cx="11493305" cy="8135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200" b="1" cap="all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работы детской школьной организации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2016-2017 учебном году МБОУ «СОШ № 9» принимала участие в следующих районных и областных мероприятиях.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Районный митинг школьников « Здоровый образ жизни - наша гражданская позиция» 8-е классы.(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Победа в эстафете «Конвейер», «Переправа», Грамота за подготовку выступления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Осенний легкоатлетический кросс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(3 место команда, Сиваков А., Карелина Е. – 2 место в личном зачете).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Участие  в районных туристских соревнованиях «Триатлон – Странник» 5-11-е классы(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место в районе старшая команда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Областной молодежный военно-исторический квест «Дорогами победы»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(3 место).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первом слете и военно-патриотических сборах Регионального отделения Всероссийского детско-юношеского военно-патриотического общественного движения «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Юнармия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баскетболу в областных соревнованиях.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областных юнармейских военно-спортивных играх.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Районная конференция детских школьных организаций под руководством СРСДШО «Созвездие» (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Грамота Александрову Дмитрию и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Гайдуковой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Людмиле за активную работу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Фестиваль молодежного патриотического творчества «Красная гвоздика» (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Лютых М., Майстренко Ю. – участие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Василькова В. – лауреат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премии «Будущее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Сафоновского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района» в области «За успехи в области культуры и искусства».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 Мероприятие, посвященное Международному дню борьбы со СПИДом 10-е классы.(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Боровикова Н. - участие в номинации «Наружная реклама» в акции, посвященной Всемирному Дню борьбы со СПИДом.).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районном Слете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мальчишей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«Служу России».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районных соревнованиях по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стритболлу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Волченкова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В.,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Шляхтов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– лучшие игроки команды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районе по волейболу (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Авдеев Д., Ануфриева Д., Котов М. 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лучшие игроки команды).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городе по многоборью ВФСК ГТО среди команд юнармейцев).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16.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место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городе по перетягиванию каната среди команд юнармейцев.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17.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Шаова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 – победитель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11 районного конкурса 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WEB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-дизайна в номинации «Видео слайд-шоу».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18. Соревнования по мини-футболу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(Иванов С.,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Торунов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П. – лучшие игроки команды).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19.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Капитонов И. – 3 место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областном традиционном турнире по борьбе самбо.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20. Подготовка школьной команды к городскому конкурсу «Безопасное колесо» 4-5-е классы.(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Грамота за участие в районном конкурсе «Безопасное колесо-2017», Зверева Варвара и Сергеев Георгий - победители конкурса «Фигурное вождение велосипеда»).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21.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Василькова В. – победитель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региональной телевизионной гуманитарной олимпиады школьников «Умники и умницы Смоленщины».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80718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04A1FCF-580E-41AD-AAFC-D0D16649ED3B}"/>
              </a:ext>
            </a:extLst>
          </p:cNvPr>
          <p:cNvSpPr/>
          <p:nvPr/>
        </p:nvSpPr>
        <p:spPr>
          <a:xfrm>
            <a:off x="1364567" y="280406"/>
            <a:ext cx="10578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800" dirty="0">
                <a:latin typeface="Times New Roman" panose="02020603050405020304" pitchFamily="18" charset="0"/>
                <a:ea typeface="Calibri" panose="020F0502020204030204" pitchFamily="34" charset="0"/>
              </a:rPr>
              <a:t>ИЗУЧЕНИЕ УДОВЛЕТВОРЕННОСТИ РОДИТЕЛЕЙ РАБОТОЙ ОБЩЕОБРАЗОВАТЕЛЬНОГО УЧРЕЖДЕНИЯ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59FE30A-0213-455A-BEDD-49A70BC0656F}"/>
              </a:ext>
            </a:extLst>
          </p:cNvPr>
          <p:cNvSpPr/>
          <p:nvPr/>
        </p:nvSpPr>
        <p:spPr>
          <a:xfrm>
            <a:off x="-1" y="778343"/>
            <a:ext cx="11943471" cy="5875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результатам анкетирования можно сказать, что родители в основном удовлетворены работой ОУ. Некоторые опасения вызывает отношение родителей: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Б класс 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следующим вопросам: 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Класс, в котором учится наш ребенок, можно назвать дружным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№ 7 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 ребенок не перегружен учебными занятиями и домашними заданиями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15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 по-настоящему готовит нашего ребенка к самостоятельной жизни).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можно объяснить тем, что дети только 2-й год обучаются в школе и еще не сформирован классный коллектив.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А класс:  № 8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(Учителя учитывают индивидуальные особенности нашего ребенка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 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i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 дают нашему ребенку глубокие и прочные знания),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 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15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 по-настоящему готовит нашего ребенка к самостоятельной жизни).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Классному руководителю необходимо наладить контакт с родителями класса и постараться улаживать возникающие конфликты.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Особое внимание вызывает 9А класс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Класс, в котором учится наш ребенок, можно назвать дружным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№ 2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среде своих одноклассников наш ребенок чувствует себя комфортно),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4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(Мы испытываем чувство взаимопонимания в контактах с администрацией и учителями нашего ребенка),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(Педагоги справедливо оценивают достижения в учебе нашего ребенка),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№ 7 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 ребенок не перегружен учебными занятиями и домашними заданиями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8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i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Учителя учитывают индивидуальные особенности нашего ребенка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 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i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 дают нашему ребенку глубокие и прочные знания),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14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(Администрация и учителя создают условия для проявления и развития способностей нашего ребенка),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15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 по-настоящему готовит нашего ребенка к самостоятельной жизни).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сожалению, можно констатировать, что у родителей нет контакта с классным руководителем, а через него с учителями, работающими в классе, так как на все эти вопросы большинство родителей ответили : «Трудно сказать».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1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менее пристальное внимание вызывает 10 А класс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где родители затрудняются ответить на следующие вопросы: 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Класс, в котором учится наш ребенок, можно назвать дружным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№ 8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(Учителя учитывают индивидуальные особенности нашего ребенка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 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9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i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школе проводятся мероприятия, которые полезны и интересны нашему ребенку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 </a:t>
            </a:r>
            <a:r>
              <a:rPr lang="ru-RU" sz="1600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11</a:t>
            </a:r>
            <a:r>
              <a:rPr lang="ru-RU" sz="16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i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 дают нашему ребенку глубокие и прочные знания).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сказать, что классный коллектив практически не поменялся после окончания 9 класса, а значит в классе не проводились мероприятия по сплочению коллектива или проводились мало.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86800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829E365-B35A-4E91-AD71-F7591C8A9267}"/>
              </a:ext>
            </a:extLst>
          </p:cNvPr>
          <p:cNvSpPr/>
          <p:nvPr/>
        </p:nvSpPr>
        <p:spPr>
          <a:xfrm>
            <a:off x="2780714" y="0"/>
            <a:ext cx="6096000" cy="12777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УДОВЛЕТВОРЕННОСТИ УЧАЩИХСЯ РАБОТОЙ ОБРАЗОВАТЕЛЬНОГО УЧРЕЖДЕНИЯ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569478A-2F2C-45D1-BC93-38AE1DE660FD}"/>
              </a:ext>
            </a:extLst>
          </p:cNvPr>
          <p:cNvSpPr/>
          <p:nvPr/>
        </p:nvSpPr>
        <p:spPr>
          <a:xfrm>
            <a:off x="290732" y="1169678"/>
            <a:ext cx="11901268" cy="4767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 показывают, что отношение учеников к школе в основном удовлетворительное. Но есть некоторые классы, в которых необходимо обратить внимание на следующие проблемы: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вопрос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№1 (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иду утром в школу с радостью)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Б, 5А, 6А, 8А, 9А и 9Б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ответили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«Трудно сказать»;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№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школе у меня обычно хорошее настроение)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ученики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 А и 10 Б классов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тоже оценили средне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№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В нашем классе хороший классный руководитель)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учеников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А  и 9 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класса также был затруднителен;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4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 нашим школьным учителям можно обратиться за советом и помощью в трудной жизненной ситуации)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вызвал вопрос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5 А, 9 А и 9Б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классов;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классе я всегда могу свободно высказать свое мнение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4 А, 5 Б, 9 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 обратиться к школьному психологу для выявления межличностных отношений в классе;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№ 9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(Я считаю, что школа по – настоящему готовит меня к самостоятельной жизни)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9А, 9Б, 10 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10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летних каникулах я скучаю по школе)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 всего по школе скучают ученики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4А, 5А, 7Б, 8А, 9 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10 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классов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96292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1D2BBCB-09D3-44BC-B74C-3843E65D00BB}"/>
              </a:ext>
            </a:extLst>
          </p:cNvPr>
          <p:cNvSpPr/>
          <p:nvPr/>
        </p:nvSpPr>
        <p:spPr>
          <a:xfrm>
            <a:off x="1994914" y="1176383"/>
            <a:ext cx="8989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СОЦИАЛЬНОЙ СЛУЖБЫ</a:t>
            </a:r>
            <a:endParaRPr lang="ru-RU" sz="3600" i="1" kern="1400" spc="25" dirty="0">
              <a:solidFill>
                <a:srgbClr val="323E4F"/>
              </a:solidFill>
              <a:effectLst/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64806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B49EB8F-D821-4670-8CE2-9C42DA733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50" y="675249"/>
            <a:ext cx="10827774" cy="566928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Социальным педагогом проводилось исследование морально-психологического климата в семьях обучающихся девиантного поведения посредством рейдов в семьи (28 рейдов) и индивидуальных бесед (41беседа).</a:t>
            </a:r>
          </a:p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школьного административного контроля 1-х и 5-х классов были составлены справки о социальном состоянии семей 1-А, 1-Б, 1-В, 5-А, 5-Б классов, анализ асоциального поведения пятиклассников.</a:t>
            </a:r>
          </a:p>
          <a:p>
            <a:pPr marL="0" indent="0" algn="just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рассматриваемые на заседаниях Совета профилактики: низкая успеваемость, пропуски занятий без уважительной причины, нарушение школьной дисциплины, докладные записки педагогов.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29143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5E9624E-C2F2-4E2E-8F1B-CC40F33C617D}"/>
              </a:ext>
            </a:extLst>
          </p:cNvPr>
          <p:cNvSpPr/>
          <p:nvPr/>
        </p:nvSpPr>
        <p:spPr>
          <a:xfrm>
            <a:off x="1827402" y="1176383"/>
            <a:ext cx="9324989" cy="2139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</a:p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</a:t>
            </a:r>
          </a:p>
          <a:p>
            <a:pPr algn="ctr">
              <a:spcAft>
                <a:spcPts val="1500"/>
              </a:spcAft>
            </a:pPr>
            <a:r>
              <a:rPr lang="ru-RU" sz="36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СЛУЖБЫ</a:t>
            </a:r>
            <a:endParaRPr lang="ru-RU" sz="3600" i="1" kern="1400" spc="25" dirty="0">
              <a:solidFill>
                <a:srgbClr val="323E4F"/>
              </a:solidFill>
              <a:effectLst/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26452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ECCF1-FB81-455C-88D1-0766AE9F4354}"/>
              </a:ext>
            </a:extLst>
          </p:cNvPr>
          <p:cNvSpPr/>
          <p:nvPr/>
        </p:nvSpPr>
        <p:spPr>
          <a:xfrm>
            <a:off x="4255765" y="0"/>
            <a:ext cx="3503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Статистическая таблица УУД</a:t>
            </a:r>
            <a:endParaRPr lang="ru-RU" b="1" i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95A1E5A0-BE92-4B90-A5DA-9B3AE6B1C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05174386"/>
              </p:ext>
            </p:extLst>
          </p:nvPr>
        </p:nvGraphicFramePr>
        <p:xfrm>
          <a:off x="956603" y="334163"/>
          <a:ext cx="10353822" cy="6443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7883">
                  <a:extLst>
                    <a:ext uri="{9D8B030D-6E8A-4147-A177-3AD203B41FA5}">
                      <a16:colId xmlns="" xmlns:a16="http://schemas.microsoft.com/office/drawing/2014/main" val="1452598805"/>
                    </a:ext>
                  </a:extLst>
                </a:gridCol>
                <a:gridCol w="3782455">
                  <a:extLst>
                    <a:ext uri="{9D8B030D-6E8A-4147-A177-3AD203B41FA5}">
                      <a16:colId xmlns="" xmlns:a16="http://schemas.microsoft.com/office/drawing/2014/main" val="1481553698"/>
                    </a:ext>
                  </a:extLst>
                </a:gridCol>
                <a:gridCol w="3413484">
                  <a:extLst>
                    <a:ext uri="{9D8B030D-6E8A-4147-A177-3AD203B41FA5}">
                      <a16:colId xmlns="" xmlns:a16="http://schemas.microsoft.com/office/drawing/2014/main" val="815849661"/>
                    </a:ext>
                  </a:extLst>
                </a:gridCol>
              </a:tblGrid>
              <a:tr h="356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61581776"/>
                  </a:ext>
                </a:extLst>
              </a:tr>
              <a:tr h="356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классы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5-8 классы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2255469830"/>
                  </a:ext>
                </a:extLst>
              </a:tr>
              <a:tr h="462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 динамика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2А, 2Б, 4Б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7А, 7Б, 8А, 8Б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2473271639"/>
                  </a:ext>
                </a:extLst>
              </a:tr>
              <a:tr h="356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Стабильность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А, 3Б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5Б, 6А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304699947"/>
                  </a:ext>
                </a:extLst>
              </a:tr>
              <a:tr h="301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1000549430"/>
                  </a:ext>
                </a:extLst>
              </a:tr>
              <a:tr h="356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мотивация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96197732"/>
                  </a:ext>
                </a:extLst>
              </a:tr>
              <a:tr h="462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5А, 5Б, 7А, 7Б, 8А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709492816"/>
                  </a:ext>
                </a:extLst>
              </a:tr>
              <a:tr h="356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Стабильность 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2Б, 3Б, 4А, 4Б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2887461044"/>
                  </a:ext>
                </a:extLst>
              </a:tr>
              <a:tr h="317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Отрицательная динамика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2А, 3А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6А,6Б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3052959522"/>
                  </a:ext>
                </a:extLst>
              </a:tr>
              <a:tr h="356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0288092"/>
                  </a:ext>
                </a:extLst>
              </a:tr>
              <a:tr h="3049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3А, 3Б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588357793"/>
                  </a:ext>
                </a:extLst>
              </a:tr>
              <a:tr h="356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Стабильность 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6А, 6Б, 7А, 7Б, 8А, 8Б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3773501743"/>
                  </a:ext>
                </a:extLst>
              </a:tr>
              <a:tr h="462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2Б, 4А, 4Б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5А, 5Б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1482192894"/>
                  </a:ext>
                </a:extLst>
              </a:tr>
              <a:tr h="356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5775882"/>
                  </a:ext>
                </a:extLst>
              </a:tr>
              <a:tr h="462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2Б, 3А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6А, 6Б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340392431"/>
                  </a:ext>
                </a:extLst>
              </a:tr>
              <a:tr h="3562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Стабильность 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2А, 3Б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1916165776"/>
                  </a:ext>
                </a:extLst>
              </a:tr>
              <a:tr h="462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Отрицательная динамика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4А, 4Б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5А, 5Б, 7Б, 8А,8Б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803" marR="44803" marT="0" marB="0"/>
                </a:tc>
                <a:extLst>
                  <a:ext uri="{0D108BD9-81ED-4DB2-BD59-A6C34878D82A}">
                    <a16:rowId xmlns="" xmlns:a16="http://schemas.microsoft.com/office/drawing/2014/main" val="441428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49194600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448D673-E00B-4B1C-94FB-19945FEBD1CB}"/>
              </a:ext>
            </a:extLst>
          </p:cNvPr>
          <p:cNvSpPr/>
          <p:nvPr/>
        </p:nvSpPr>
        <p:spPr>
          <a:xfrm>
            <a:off x="1167620" y="76656"/>
            <a:ext cx="10714892" cy="6966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ВЫВОДЫ:</a:t>
            </a:r>
            <a:endParaRPr lang="ru-RU" sz="32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цели и задачи школы в 2017/2018 году</a:t>
            </a:r>
            <a:endParaRPr lang="ru-RU" sz="24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Становление школы как учреждения, обеспечивающего доступное, эффективное и качественное образование школьников с учетом их индивидуальных  особенностей, склонностей и  способностей; формирование у выпускника школы общих компетенций, необходимых для жизни в современном обществе.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Учебные задачи: </a:t>
            </a:r>
            <a:endParaRPr lang="ru-RU" sz="24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1)Обеспечить условия для эффективной реализации освоения обучающимися основной образовательной программы общего образования, в том числе обеспечение условий для индивидуального развития всех обучающихся, в особенности тех, кто в наибольшей степени нуждается в специальных условиях обучения,  – одаренных детей и детей с ограниченными возможностями здоровья.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Формировать систему мониторинга уровня подготовки и социализации обучающихся.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Расширять потенциал школьной системы дополнительного образования обучающихся.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019041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DB5B1259-E0F5-435C-9A52-8047C02DF91E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888282713"/>
              </p:ext>
            </p:extLst>
          </p:nvPr>
        </p:nvGraphicFramePr>
        <p:xfrm>
          <a:off x="1696065" y="309715"/>
          <a:ext cx="9704438" cy="6356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4470178"/>
      </p:ext>
    </p:extLst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28EE8F5-3227-4C72-8800-E4D09AFB2DE3}"/>
              </a:ext>
            </a:extLst>
          </p:cNvPr>
          <p:cNvSpPr/>
          <p:nvPr/>
        </p:nvSpPr>
        <p:spPr>
          <a:xfrm>
            <a:off x="1209822" y="330894"/>
            <a:ext cx="10818053" cy="6223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Мотивационные задачи: </a:t>
            </a:r>
            <a:endParaRPr lang="ru-RU" sz="28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Значительно расширить применение в учебно-воспитательном   процессе инновационных образовательных, информационных,  коммуникативных технологий. Обеспечить стимулирование инновационной деятельности учителей школы.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Формировать устойчивый интерес учащихся к процессу обучения.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Кадровые задачи: </a:t>
            </a:r>
            <a:endParaRPr lang="ru-RU" sz="28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Организовать деятельность учителей по овладению практико-ориентированными образовательными технологиями.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Методические задачи: </a:t>
            </a:r>
            <a:endParaRPr lang="ru-RU" sz="28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Осуществить подготовку учителей по организации научно-исследовательской деятельности.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Поэтапно создать в школе систему педагогического мониторинга.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9645076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9592" y="3006015"/>
            <a:ext cx="6156176" cy="2585323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Желаю новых идей и конструктивных решений!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0CF3B78-3ABC-454E-B97C-C4D823AF94BD}"/>
              </a:ext>
            </a:extLst>
          </p:cNvPr>
          <p:cNvSpPr/>
          <p:nvPr/>
        </p:nvSpPr>
        <p:spPr>
          <a:xfrm>
            <a:off x="1759544" y="1532430"/>
            <a:ext cx="10053913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altLang="ru-RU" sz="5400" b="1" cap="none" spc="0" dirty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ahoma" panose="020B0604030504040204" pitchFamily="34" charset="0"/>
              </a:rPr>
              <a:t>БЛАГОДАРЮ  ЗА  ВНИМАНИЕ!</a:t>
            </a:r>
            <a:endParaRPr lang="ru-RU" sz="5400" b="1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1696143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F1F3F0D-B2A7-40B5-A65F-CB5B3CF35DE2}"/>
              </a:ext>
            </a:extLst>
          </p:cNvPr>
          <p:cNvSpPr/>
          <p:nvPr/>
        </p:nvSpPr>
        <p:spPr>
          <a:xfrm>
            <a:off x="3647055" y="383147"/>
            <a:ext cx="4691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450215" algn="ctr">
              <a:spcBef>
                <a:spcPts val="1000"/>
              </a:spcBef>
              <a:spcAft>
                <a:spcPts val="100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 КАРТА ШКОЛЫ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A0F4D690-AFA7-481B-A62D-A23FF153732E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031537922"/>
              </p:ext>
            </p:extLst>
          </p:nvPr>
        </p:nvGraphicFramePr>
        <p:xfrm>
          <a:off x="1592827" y="884904"/>
          <a:ext cx="10412360" cy="5973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082526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2EDE4E7-F8B6-4967-AE8C-2D1A4A740A5C}"/>
              </a:ext>
            </a:extLst>
          </p:cNvPr>
          <p:cNvSpPr/>
          <p:nvPr/>
        </p:nvSpPr>
        <p:spPr>
          <a:xfrm>
            <a:off x="1280159" y="-1918618"/>
            <a:ext cx="11211951" cy="787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Выявлено школой в течение 2016/2017 учебного года:</a:t>
            </a:r>
            <a:endParaRPr lang="ru-RU" sz="2400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Употребляющих или склонных к употреблению спиртных напитков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Наркотических и психотропных веществ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Находящихся в социально опасном положении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обучающихся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 человек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семей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Фактов жестокого обращения с детьми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Обучающихся, состоящих в экстремистских группировках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иных других НМО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 направленных школой информаций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течение 2016/2017 учебного года: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в органы опеки и попечительства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в комиссию по делам несовершеннолетних и защите их прав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в прокуратуру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Результативность проведенной работы: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Снятие несовершеннолетних с учета в ОДН в связи с исправлением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Снятие несовершеннолетних с учета ВШК в связи с исправлением –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ru-RU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78636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7BC47EC-6729-4B2B-9166-D568063781D5}"/>
              </a:ext>
            </a:extLst>
          </p:cNvPr>
          <p:cNvSpPr/>
          <p:nvPr/>
        </p:nvSpPr>
        <p:spPr>
          <a:xfrm>
            <a:off x="2250831" y="140678"/>
            <a:ext cx="9941169" cy="1070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Bef>
                <a:spcPts val="10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spcBef>
                <a:spcPts val="1000"/>
              </a:spcBef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КАДРОВОЕ ОБЕСПЕЧЕНИЕ ОБРАЗОВАТЕЛЬНОГО ПРОЦЕССА.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8FFEA05-9118-4B51-9E65-48764AE39AC5}"/>
              </a:ext>
            </a:extLst>
          </p:cNvPr>
          <p:cNvSpPr/>
          <p:nvPr/>
        </p:nvSpPr>
        <p:spPr>
          <a:xfrm>
            <a:off x="1617785" y="998807"/>
            <a:ext cx="1057421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2016-2017 учебном году в МБОУ СОШ № 9 всего работало 46 педагогов и педагогических работников, из них основные – 44 работника, 2 внешних совместителя.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45A335F-5D4C-4368-BF19-116EBCED4DA4}"/>
              </a:ext>
            </a:extLst>
          </p:cNvPr>
          <p:cNvSpPr/>
          <p:nvPr/>
        </p:nvSpPr>
        <p:spPr>
          <a:xfrm>
            <a:off x="3756073" y="1828800"/>
            <a:ext cx="572555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КАТЕГОРИЙНОСТЬ УЧИТЕЛЕЙ</a:t>
            </a:r>
            <a:endParaRPr lang="ru-RU" sz="1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7BC39682-3E5A-4F1F-8820-242A57A41D0A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142671831"/>
              </p:ext>
            </p:extLst>
          </p:nvPr>
        </p:nvGraphicFramePr>
        <p:xfrm>
          <a:off x="1744393" y="2362431"/>
          <a:ext cx="9566031" cy="4150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337856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05FC457-80CD-4720-AA31-8D3720293572}"/>
              </a:ext>
            </a:extLst>
          </p:cNvPr>
          <p:cNvSpPr/>
          <p:nvPr/>
        </p:nvSpPr>
        <p:spPr>
          <a:xfrm>
            <a:off x="1519311" y="703385"/>
            <a:ext cx="1067268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</a:pPr>
            <a:r>
              <a:rPr lang="ru-RU" sz="5400" b="1" i="1" kern="1400" spc="25" dirty="0">
                <a:solidFill>
                  <a:srgbClr val="323E4F"/>
                </a:solidFill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деятельности школы, качество образования</a:t>
            </a:r>
            <a:endParaRPr lang="ru-RU" sz="5400" i="1" kern="1400" spc="25" dirty="0">
              <a:solidFill>
                <a:srgbClr val="323E4F"/>
              </a:solidFill>
              <a:effectLst/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3977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369</TotalTime>
  <Words>3535</Words>
  <Application>Microsoft Office PowerPoint</Application>
  <PresentationFormat>Произвольный</PresentationFormat>
  <Paragraphs>1457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Параллакс</vt:lpstr>
      <vt:lpstr>Публичный отчет о результативности работы  МБОУ «СОШ № 9» г. Сафоново  в 2016/2017 учебном году </vt:lpstr>
      <vt:lpstr>Слайд 2</vt:lpstr>
      <vt:lpstr>Характеристика контингента обучающихся: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ДИАГРАММА УСПЕВАЕМОСТИ И КАЧЕСТВА ЗНАНИЙ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АНАЛИЗ КАЧЕСТВА ЗНАНИЙ ПО ЧЕТВЕРТЯМ: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Структура диспансерной группы </vt:lpstr>
      <vt:lpstr>Слайд 36</vt:lpstr>
      <vt:lpstr>Слайд 37</vt:lpstr>
      <vt:lpstr>Уровень физического здоровья 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ПУБЛИЧНЫЙ ДОКЛАД </dc:title>
  <dc:creator>timlv2017@outlook.com</dc:creator>
  <cp:lastModifiedBy>Директор</cp:lastModifiedBy>
  <cp:revision>31</cp:revision>
  <dcterms:created xsi:type="dcterms:W3CDTF">2017-08-10T16:50:48Z</dcterms:created>
  <dcterms:modified xsi:type="dcterms:W3CDTF">2017-08-30T12:47:50Z</dcterms:modified>
</cp:coreProperties>
</file>